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82" r:id="rId1"/>
  </p:sldMasterIdLst>
  <p:notesMasterIdLst>
    <p:notesMasterId r:id="rId52"/>
  </p:notesMasterIdLst>
  <p:sldIdLst>
    <p:sldId id="323" r:id="rId2"/>
    <p:sldId id="361" r:id="rId3"/>
    <p:sldId id="362" r:id="rId4"/>
    <p:sldId id="363" r:id="rId5"/>
    <p:sldId id="268" r:id="rId6"/>
    <p:sldId id="259" r:id="rId7"/>
    <p:sldId id="364" r:id="rId8"/>
    <p:sldId id="365" r:id="rId9"/>
    <p:sldId id="366" r:id="rId10"/>
    <p:sldId id="367" r:id="rId11"/>
    <p:sldId id="263" r:id="rId12"/>
    <p:sldId id="313" r:id="rId13"/>
    <p:sldId id="326" r:id="rId14"/>
    <p:sldId id="327" r:id="rId15"/>
    <p:sldId id="330" r:id="rId16"/>
    <p:sldId id="329" r:id="rId17"/>
    <p:sldId id="328" r:id="rId18"/>
    <p:sldId id="331" r:id="rId19"/>
    <p:sldId id="319" r:id="rId20"/>
    <p:sldId id="318" r:id="rId21"/>
    <p:sldId id="325" r:id="rId22"/>
    <p:sldId id="349" r:id="rId23"/>
    <p:sldId id="256" r:id="rId24"/>
    <p:sldId id="321" r:id="rId25"/>
    <p:sldId id="351" r:id="rId26"/>
    <p:sldId id="334" r:id="rId27"/>
    <p:sldId id="332" r:id="rId28"/>
    <p:sldId id="337" r:id="rId29"/>
    <p:sldId id="335" r:id="rId30"/>
    <p:sldId id="336" r:id="rId31"/>
    <p:sldId id="350" r:id="rId32"/>
    <p:sldId id="343" r:id="rId33"/>
    <p:sldId id="344" r:id="rId34"/>
    <p:sldId id="346" r:id="rId35"/>
    <p:sldId id="347" r:id="rId36"/>
    <p:sldId id="345" r:id="rId37"/>
    <p:sldId id="333" r:id="rId38"/>
    <p:sldId id="315" r:id="rId39"/>
    <p:sldId id="338" r:id="rId40"/>
    <p:sldId id="339" r:id="rId41"/>
    <p:sldId id="341" r:id="rId42"/>
    <p:sldId id="340" r:id="rId43"/>
    <p:sldId id="342" r:id="rId44"/>
    <p:sldId id="348" r:id="rId45"/>
    <p:sldId id="316" r:id="rId46"/>
    <p:sldId id="355" r:id="rId47"/>
    <p:sldId id="358" r:id="rId48"/>
    <p:sldId id="359" r:id="rId49"/>
    <p:sldId id="356" r:id="rId50"/>
    <p:sldId id="360"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1618C5A-BF4F-44D7-ADB2-C5301EF81F8A}">
  <a:tblStyle styleId="{B1618C5A-BF4F-44D7-ADB2-C5301EF81F8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16"/>
    <p:restoredTop sz="92313"/>
  </p:normalViewPr>
  <p:slideViewPr>
    <p:cSldViewPr snapToGrid="0" snapToObjects="1">
      <p:cViewPr varScale="1">
        <p:scale>
          <a:sx n="118" d="100"/>
          <a:sy n="118" d="100"/>
        </p:scale>
        <p:origin x="80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91425" rIns="91425" bIns="91425"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91425" rIns="91425" bIns="91425"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91425" rIns="91425" bIns="91425"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17159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91568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3803b8d742_0_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3803b8d742_0_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3803b8d742_0_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3c45024941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3c45024941_0_14: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7" name="Google Shape;167;g3c45024941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extLst>
      <p:ext uri="{BB962C8B-B14F-4D97-AF65-F5344CB8AC3E}">
        <p14:creationId xmlns:p14="http://schemas.microsoft.com/office/powerpoint/2010/main" val="1585040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7</a:t>
            </a:fld>
            <a:endParaRPr/>
          </a:p>
        </p:txBody>
      </p:sp>
    </p:spTree>
    <p:extLst>
      <p:ext uri="{BB962C8B-B14F-4D97-AF65-F5344CB8AC3E}">
        <p14:creationId xmlns:p14="http://schemas.microsoft.com/office/powerpoint/2010/main" val="1084832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8</a:t>
            </a:fld>
            <a:endParaRPr/>
          </a:p>
        </p:txBody>
      </p:sp>
    </p:spTree>
    <p:extLst>
      <p:ext uri="{BB962C8B-B14F-4D97-AF65-F5344CB8AC3E}">
        <p14:creationId xmlns:p14="http://schemas.microsoft.com/office/powerpoint/2010/main" val="223457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3803b8d742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3803b8d742_0_1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5" name="Google Shape;105;g3803b8d742_0_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9</a:t>
            </a:fld>
            <a:endParaRPr/>
          </a:p>
        </p:txBody>
      </p:sp>
    </p:spTree>
    <p:extLst>
      <p:ext uri="{BB962C8B-B14F-4D97-AF65-F5344CB8AC3E}">
        <p14:creationId xmlns:p14="http://schemas.microsoft.com/office/powerpoint/2010/main" val="163947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31912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91407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2135864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69633930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421818173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vert="horz" lIns="91440" tIns="45720" rIns="91440" bIns="45720" rtlCol="0" anchor="t" anchorCtr="0">
            <a:noAutofit/>
          </a:bodyPr>
          <a:lstStyle>
            <a:lvl1pPr>
              <a:defRPr lang="en-US"/>
            </a:lvl1pPr>
          </a:lstStyle>
          <a:p>
            <a:pPr lvl="0"/>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b="0" i="0">
                <a:latin typeface="Atten Round New Medium" pitchFamily="2" charset="77"/>
              </a:defRPr>
            </a:lvl1pPr>
          </a:lstStyle>
          <a:p>
            <a:pPr lvl="0"/>
            <a:r>
              <a:rPr lang="en-US"/>
              <a:t>Click to edit Master text styles</a:t>
            </a:r>
          </a:p>
        </p:txBody>
      </p:sp>
    </p:spTree>
    <p:extLst>
      <p:ext uri="{BB962C8B-B14F-4D97-AF65-F5344CB8AC3E}">
        <p14:creationId xmlns:p14="http://schemas.microsoft.com/office/powerpoint/2010/main" val="70373628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ADF94-EB79-4942-8A8D-115D0CF5CD9A}"/>
              </a:ext>
            </a:extLst>
          </p:cNvPr>
          <p:cNvSpPr>
            <a:spLocks noGrp="1"/>
          </p:cNvSpPr>
          <p:nvPr>
            <p:ph type="title"/>
          </p:nvPr>
        </p:nvSpPr>
        <p:spPr>
          <a:xfrm>
            <a:off x="838200" y="544420"/>
            <a:ext cx="10515600" cy="674780"/>
          </a:xfrm>
        </p:spPr>
        <p:txBody>
          <a:bodyPr anchor="t" anchorCtr="0">
            <a:noAutofit/>
          </a:bodyPr>
          <a:lstStyle>
            <a:lvl1pPr>
              <a:defRPr sz="3600" b="1" i="0">
                <a:solidFill>
                  <a:schemeClr val="tx2"/>
                </a:solidFill>
                <a:latin typeface="Arial Black" panose="020B0604020202020204" pitchFamily="34" charset="0"/>
                <a:cs typeface="Arial Black" panose="020B0604020202020204"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AD2FD312-EEFF-2E4F-B25D-C412369AF243}"/>
              </a:ext>
            </a:extLst>
          </p:cNvPr>
          <p:cNvSpPr>
            <a:spLocks noGrp="1"/>
          </p:cNvSpPr>
          <p:nvPr>
            <p:ph idx="1"/>
          </p:nvPr>
        </p:nvSpPr>
        <p:spPr>
          <a:xfrm>
            <a:off x="838200" y="1900517"/>
            <a:ext cx="10515600" cy="4276445"/>
          </a:xfrm>
        </p:spPr>
        <p:txBody>
          <a:bodyPr vert="horz" lIns="91440" tIns="45720" rIns="91440" bIns="45720" rtlCol="0">
            <a:noAutofit/>
          </a:bodyPr>
          <a:lstStyle>
            <a:lvl1pPr>
              <a:defRPr lang="en-US" dirty="0" smtClean="0"/>
            </a:lvl1pPr>
            <a:lvl2pPr>
              <a:defRPr lang="en-US" dirty="0" smtClean="0"/>
            </a:lvl2pPr>
          </a:lstStyle>
          <a:p>
            <a:pPr lvl="0"/>
            <a:r>
              <a:rPr lang="en-US"/>
              <a:t>Click to edit Master text styles</a:t>
            </a:r>
          </a:p>
          <a:p>
            <a:pPr lvl="1"/>
            <a:r>
              <a:rPr lang="en-US"/>
              <a:t>Second level</a:t>
            </a:r>
          </a:p>
        </p:txBody>
      </p:sp>
      <p:sp>
        <p:nvSpPr>
          <p:cNvPr id="8" name="Text Placeholder 7">
            <a:extLst>
              <a:ext uri="{FF2B5EF4-FFF2-40B4-BE49-F238E27FC236}">
                <a16:creationId xmlns:a16="http://schemas.microsoft.com/office/drawing/2014/main" id="{60BBC97D-965A-A749-9ABA-186EC8CC4B76}"/>
              </a:ext>
            </a:extLst>
          </p:cNvPr>
          <p:cNvSpPr>
            <a:spLocks noGrp="1"/>
          </p:cNvSpPr>
          <p:nvPr>
            <p:ph type="body" sz="quarter" idx="10"/>
          </p:nvPr>
        </p:nvSpPr>
        <p:spPr>
          <a:xfrm>
            <a:off x="838200" y="1163445"/>
            <a:ext cx="10515600" cy="403225"/>
          </a:xfrm>
        </p:spPr>
        <p:txBody>
          <a:bodyPr>
            <a:noAutofit/>
          </a:bodyPr>
          <a:lstStyle>
            <a:lvl1pPr>
              <a:defRPr sz="2000">
                <a:latin typeface="Arial Rounded MT Bold" panose="020F0704030504030204" pitchFamily="34" charset="77"/>
              </a:defRPr>
            </a:lvl1pPr>
          </a:lstStyle>
          <a:p>
            <a:pPr lvl="0"/>
            <a:r>
              <a:rPr lang="en-US"/>
              <a:t>Click to edit Master text styles</a:t>
            </a:r>
          </a:p>
        </p:txBody>
      </p:sp>
    </p:spTree>
    <p:extLst>
      <p:ext uri="{BB962C8B-B14F-4D97-AF65-F5344CB8AC3E}">
        <p14:creationId xmlns:p14="http://schemas.microsoft.com/office/powerpoint/2010/main" val="34752567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4BDC9C7-66A3-144E-A962-7BAB03399D87}" type="datetimeFigureOut">
              <a:rPr lang="en-US" smtClean="0"/>
              <a:t>6/14/21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810548427"/>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9073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BDC9C7-66A3-144E-A962-7BAB03399D87}"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730354639"/>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704239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4BDC9C7-66A3-144E-A962-7BAB03399D87}" type="datetimeFigureOut">
              <a:rPr lang="en-US" smtClean="0"/>
              <a:t>6/14/21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1190904748"/>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4BDC9C7-66A3-144E-A962-7BAB03399D87}" type="datetimeFigureOut">
              <a:rPr lang="en-US" smtClean="0"/>
              <a:t>6/14/21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4390154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DC9C7-66A3-144E-A962-7BAB03399D87}"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76086977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4BDC9C7-66A3-144E-A962-7BAB03399D87}" type="datetimeFigureOut">
              <a:rPr lang="en-US" smtClean="0"/>
              <a:t>6/14/21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0CE988A-5173-B040-8EF8-C12B2A660D8A}" type="slidenum">
              <a:rPr lang="en-US" smtClean="0"/>
              <a:t>‹#›</a:t>
            </a:fld>
            <a:endParaRPr lang="en-US"/>
          </a:p>
        </p:txBody>
      </p:sp>
    </p:spTree>
    <p:extLst>
      <p:ext uri="{BB962C8B-B14F-4D97-AF65-F5344CB8AC3E}">
        <p14:creationId xmlns:p14="http://schemas.microsoft.com/office/powerpoint/2010/main" val="323930226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BDC9C7-66A3-144E-A962-7BAB03399D87}" type="datetimeFigureOut">
              <a:rPr lang="en-US" smtClean="0"/>
              <a:t>6/14/21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0CE988A-5173-B040-8EF8-C12B2A660D8A}" type="slidenum">
              <a:rPr lang="en-US" smtClean="0"/>
              <a:t>‹#›</a:t>
            </a:fld>
            <a:endParaRPr lang="en-US"/>
          </a:p>
        </p:txBody>
      </p:sp>
    </p:spTree>
    <p:extLst>
      <p:ext uri="{BB962C8B-B14F-4D97-AF65-F5344CB8AC3E}">
        <p14:creationId xmlns:p14="http://schemas.microsoft.com/office/powerpoint/2010/main" val="4267182761"/>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8" r:id="rId6"/>
    <p:sldLayoutId id="2147483789" r:id="rId7"/>
    <p:sldLayoutId id="2147483790" r:id="rId8"/>
    <p:sldLayoutId id="2147483791" r:id="rId9"/>
    <p:sldLayoutId id="2147483792" r:id="rId10"/>
    <p:sldLayoutId id="2147483793" r:id="rId11"/>
    <p:sldLayoutId id="2147483794" r:id="rId12"/>
    <p:sldLayoutId id="2147483660" r:id="rId1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tiff"/><Relationship Id="rId7"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jpe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hyperlink" Target="https://azureprice.net/?region=eastus2&amp;cores=16,16&amp;ram=0,11400" TargetMode="External"/><Relationship Id="rId7" Type="http://schemas.openxmlformats.org/officeDocument/2006/relationships/image" Target="../media/image19.png"/><Relationship Id="rId2" Type="http://schemas.openxmlformats.org/officeDocument/2006/relationships/hyperlink" Target="https://azure.microsoft.com/en-us/pricing/details/virtual-machines/linux/" TargetMode="External"/><Relationship Id="rId1" Type="http://schemas.openxmlformats.org/officeDocument/2006/relationships/slideLayout" Target="../slideLayouts/slideLayout3.xml"/><Relationship Id="rId6" Type="http://schemas.openxmlformats.org/officeDocument/2006/relationships/hyperlink" Target="https://azure.microsoft.com/en-us/pricing/details/managed-disks/" TargetMode="External"/><Relationship Id="rId5" Type="http://schemas.openxmlformats.org/officeDocument/2006/relationships/hyperlink" Target="https://azure.microsoft.com/en-us/pricing/details/synapse-analytics/" TargetMode="External"/><Relationship Id="rId4" Type="http://schemas.openxmlformats.org/officeDocument/2006/relationships/hyperlink" Target="https://azure.microsoft.com/en-us/pricing/details/machine-learning/"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3.jpeg"/><Relationship Id="rId5" Type="http://schemas.openxmlformats.org/officeDocument/2006/relationships/image" Target="../media/image22.png"/><Relationship Id="rId10" Type="http://schemas.openxmlformats.org/officeDocument/2006/relationships/image" Target="../media/image27.jpeg"/><Relationship Id="rId4" Type="http://schemas.openxmlformats.org/officeDocument/2006/relationships/image" Target="../media/image21.svg"/><Relationship Id="rId9"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hyperlink" Target="https://ml.azure.com/" TargetMode="Externa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8.tiff"/><Relationship Id="rId5" Type="http://schemas.openxmlformats.org/officeDocument/2006/relationships/hyperlink" Target="https://ml.azure.com/selectWorkspace" TargetMode="External"/><Relationship Id="rId4" Type="http://schemas.openxmlformats.org/officeDocument/2006/relationships/hyperlink" Target="https://portal.azure.com/"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1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3.png"/><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16.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f"/><Relationship Id="rId1" Type="http://schemas.openxmlformats.org/officeDocument/2006/relationships/slideLayout" Target="../slideLayouts/slideLayout5.xml"/><Relationship Id="rId4" Type="http://schemas.openxmlformats.org/officeDocument/2006/relationships/image" Target="../media/image30.tiff"/></Relationships>
</file>

<file path=ppt/slides/_rels/slide1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7.tiff"/><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hyperlink" Target="https://docs.microsoft.com/en-us/azure/machine-learning/how-to-setup-authentication#configure-a-service-principal"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hyperlink" Target="https://docs.microsoft.com/en-us/learn/paths/build-ai-solutions-with-azure-ml-service/" TargetMode="External"/><Relationship Id="rId13" Type="http://schemas.openxmlformats.org/officeDocument/2006/relationships/hyperlink" Target="https://docs.microsoft.com/en-us/azure/machine-learning/tutorial-pipeline-batch-scoring-classification" TargetMode="External"/><Relationship Id="rId18" Type="http://schemas.openxmlformats.org/officeDocument/2006/relationships/image" Target="../media/image30.tiff"/><Relationship Id="rId3" Type="http://schemas.openxmlformats.org/officeDocument/2006/relationships/hyperlink" Target="https://towardsdatascience.com/deploying-ml-models-on-azure-a948c106f7b5" TargetMode="External"/><Relationship Id="rId7" Type="http://schemas.openxmlformats.org/officeDocument/2006/relationships/hyperlink" Target="https://www.youtube.com/watch?v=2OgBxYCnVGk" TargetMode="External"/><Relationship Id="rId12" Type="http://schemas.openxmlformats.org/officeDocument/2006/relationships/hyperlink" Target="https://docs.microsoft.com/en-us/azure/machine-learning/" TargetMode="External"/><Relationship Id="rId17" Type="http://schemas.openxmlformats.org/officeDocument/2006/relationships/hyperlink" Target="https://www.youtube.com/watch?v=7k4XvM4wd0k" TargetMode="External"/><Relationship Id="rId2" Type="http://schemas.openxmlformats.org/officeDocument/2006/relationships/hyperlink" Target="https://azure.microsoft.com/en-us/pricing/details/machine-learning/" TargetMode="External"/><Relationship Id="rId16" Type="http://schemas.openxmlformats.org/officeDocument/2006/relationships/hyperlink" Target="https://www.youtube.com/watch?v=lVP7ywRq8p4" TargetMode="External"/><Relationship Id="rId1" Type="http://schemas.openxmlformats.org/officeDocument/2006/relationships/slideLayout" Target="../slideLayouts/slideLayout5.xml"/><Relationship Id="rId6" Type="http://schemas.openxmlformats.org/officeDocument/2006/relationships/hyperlink" Target="https://docs.microsoft.com/en-us/azure/data-factory/transform-data-machine-learning-service" TargetMode="External"/><Relationship Id="rId11" Type="http://schemas.openxmlformats.org/officeDocument/2006/relationships/hyperlink" Target="https://github.com/microsoft/MCW-ML-Ops" TargetMode="External"/><Relationship Id="rId5" Type="http://schemas.openxmlformats.org/officeDocument/2006/relationships/hyperlink" Target="https://docs.microsoft.com/en-us/azure/machine-learning/how-to-deploy-and-where" TargetMode="External"/><Relationship Id="rId15" Type="http://schemas.openxmlformats.org/officeDocument/2006/relationships/hyperlink" Target="https://azure.microsoft.com/en-us/blog/azure-data-factory-updates-integration-with-azure-machine-learning-2/" TargetMode="External"/><Relationship Id="rId10" Type="http://schemas.openxmlformats.org/officeDocument/2006/relationships/hyperlink" Target="https://github.com/microsoft/MCW-Machine-Learning" TargetMode="External"/><Relationship Id="rId4" Type="http://schemas.openxmlformats.org/officeDocument/2006/relationships/hyperlink" Target="https://ai.plainenglish.io/deploying-ml-models-on-azure-8daa9c10db5a" TargetMode="External"/><Relationship Id="rId9" Type="http://schemas.openxmlformats.org/officeDocument/2006/relationships/hyperlink" Target="https://benalexkeen.com/creating-end-to-end-mlops-pipelines-using-azure-ml-and-azure-pipelines-part-1/" TargetMode="External"/><Relationship Id="rId14" Type="http://schemas.openxmlformats.org/officeDocument/2006/relationships/hyperlink" Target="https://azure.microsoft.com/en-us/blog/retraining-and-updating-azure-machine-learning-models-with-azure-data-factory/"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hyperlink" Target="https://docs.microsoft.com/en-us/python/api/overview/azure/ml/?view=azure-ml-py" TargetMode="External"/><Relationship Id="rId13" Type="http://schemas.openxmlformats.org/officeDocument/2006/relationships/hyperlink" Target="https://docs.microsoft.com/en-us/azure/machine-learning/how-to-configure-auto-train#primary-metric" TargetMode="External"/><Relationship Id="rId3" Type="http://schemas.openxmlformats.org/officeDocument/2006/relationships/hyperlink" Target="https://docs.microsoft.com/en-us/python/api/azureml-core/azureml.core.datastore?view=azure-ml-py" TargetMode="External"/><Relationship Id="rId7" Type="http://schemas.openxmlformats.org/officeDocument/2006/relationships/hyperlink" Target="https://github.com/Azure/azure-sdk-for-python/tree/master/sdk/storage" TargetMode="External"/><Relationship Id="rId12" Type="http://schemas.openxmlformats.org/officeDocument/2006/relationships/hyperlink" Target="https://docs.microsoft.com/en-us/azure/machine-learning/how-to-understand-automated-ml#regressionforecasting-metrics" TargetMode="External"/><Relationship Id="rId17" Type="http://schemas.openxmlformats.org/officeDocument/2006/relationships/image" Target="../media/image30.tiff"/><Relationship Id="rId2" Type="http://schemas.openxmlformats.org/officeDocument/2006/relationships/hyperlink" Target="https://github.com/microsoft/MLOpsPython" TargetMode="External"/><Relationship Id="rId16" Type="http://schemas.openxmlformats.org/officeDocument/2006/relationships/hyperlink" Target="https://docs.microsoft.com/en-us/azure/machine-learning/how-to-configure-auto-train" TargetMode="External"/><Relationship Id="rId1" Type="http://schemas.openxmlformats.org/officeDocument/2006/relationships/slideLayout" Target="../slideLayouts/slideLayout5.xml"/><Relationship Id="rId6" Type="http://schemas.openxmlformats.org/officeDocument/2006/relationships/hyperlink" Target="https://docs.microsoft.com/en-us/rest/api/azure/" TargetMode="External"/><Relationship Id="rId11" Type="http://schemas.openxmlformats.org/officeDocument/2006/relationships/hyperlink" Target="https://towardsdatascience.com/hidden-tricks-for-running-automl-experiment-from-azure-machine-learning-sdk-915d4e3f840e" TargetMode="External"/><Relationship Id="rId5" Type="http://schemas.openxmlformats.org/officeDocument/2006/relationships/hyperlink" Target="https://docs.microsoft.com/en-us/azure/developer/python/" TargetMode="External"/><Relationship Id="rId15" Type="http://schemas.openxmlformats.org/officeDocument/2006/relationships/hyperlink" Target="https://github.com/microsoft/solution-accelerator-many-models" TargetMode="External"/><Relationship Id="rId10" Type="http://schemas.openxmlformats.org/officeDocument/2006/relationships/hyperlink" Target="https://docs.microsoft.com/en-us/azure/machine-learning/how-to-use-automlstep-in-pipelines" TargetMode="External"/><Relationship Id="rId4" Type="http://schemas.openxmlformats.org/officeDocument/2006/relationships/hyperlink" Target="https://docs.microsoft.com/en-us/azure/storage/files/storage-python-how-to-use-file-storage" TargetMode="External"/><Relationship Id="rId9" Type="http://schemas.openxmlformats.org/officeDocument/2006/relationships/hyperlink" Target="https://docs.microsoft.com/en-us/azure/machine-learning/how-to-trigger-published-pipeline#trigger-pipelines-with-azure-machine-learning-sdk-for-python" TargetMode="External"/><Relationship Id="rId14" Type="http://schemas.openxmlformats.org/officeDocument/2006/relationships/hyperlink" Target="https://docs.microsoft.com/en-us/azure/machine-learning/concept-automated-ml"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hyperlink" Target="https://azure.microsoft.com/en-us/services/synapse-analytics/" TargetMode="External"/><Relationship Id="rId7"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hyperlink" Target="https://docs.microsoft.com/en-us/azure/cosmos-db/analytical-store-introduction" TargetMode="External"/><Relationship Id="rId4" Type="http://schemas.openxmlformats.org/officeDocument/2006/relationships/hyperlink" Target="https://docs.microsoft.com/en-us/azure/cosmos-db/synapse-link"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hyperlink" Target="https://docs.microsoft.com/en-us/analysis-services/multidimensional-models/create-an-analysis-services-project-ssdt?view=asallproducts-allversions" TargetMode="External"/><Relationship Id="rId13" Type="http://schemas.openxmlformats.org/officeDocument/2006/relationships/image" Target="../media/image40.jpeg"/><Relationship Id="rId3" Type="http://schemas.openxmlformats.org/officeDocument/2006/relationships/image" Target="../media/image45.svg"/><Relationship Id="rId7" Type="http://schemas.openxmlformats.org/officeDocument/2006/relationships/image" Target="../media/image49.jpeg"/><Relationship Id="rId12" Type="http://schemas.openxmlformats.org/officeDocument/2006/relationships/hyperlink" Target="https://docs.microsoft.com/en-us/azure/data-factory/connector-amazon-simple-storage-service" TargetMode="External"/><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11" Type="http://schemas.openxmlformats.org/officeDocument/2006/relationships/image" Target="../media/image51.jpeg"/><Relationship Id="rId5" Type="http://schemas.openxmlformats.org/officeDocument/2006/relationships/image" Target="../media/image47.svg"/><Relationship Id="rId10" Type="http://schemas.openxmlformats.org/officeDocument/2006/relationships/image" Target="../media/image50.png"/><Relationship Id="rId4" Type="http://schemas.openxmlformats.org/officeDocument/2006/relationships/image" Target="../media/image46.png"/><Relationship Id="rId9" Type="http://schemas.openxmlformats.org/officeDocument/2006/relationships/hyperlink" Target="https://docs.microsoft.com/en-us/sql/integration-services/import-export-data/steps-in-the-sql-server-import-and-export-wizard?view=sql-server-ver15"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3.tif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4.tiff"/><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5.tif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tiff"/><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Andrew_Ng" TargetMode="External"/><Relationship Id="rId2" Type="http://schemas.openxmlformats.org/officeDocument/2006/relationships/image" Target="../media/image9.png"/><Relationship Id="rId1" Type="http://schemas.openxmlformats.org/officeDocument/2006/relationships/slideLayout" Target="../slideLayouts/slideLayout3.xml"/><Relationship Id="rId6" Type="http://schemas.openxmlformats.org/officeDocument/2006/relationships/hyperlink" Target="https://www.youtube.com/watch?v=21EiKfQYZXc" TargetMode="External"/><Relationship Id="rId5" Type="http://schemas.openxmlformats.org/officeDocument/2006/relationships/hyperlink" Target="https://www.facebook.com/andrew.ng.96/videos/1268821713173733/" TargetMode="External"/><Relationship Id="rId4" Type="http://schemas.openxmlformats.org/officeDocument/2006/relationships/hyperlink" Target="https://www.coursera.org/learn/machine-learning"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spark.apache.org/docs/latest/" TargetMode="External"/><Relationship Id="rId2" Type="http://schemas.openxmlformats.org/officeDocument/2006/relationships/image" Target="../media/image58.tiff"/><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1.xml.rels><?xml version="1.0" encoding="UTF-8" standalone="yes"?>
<Relationships xmlns="http://schemas.openxmlformats.org/package/2006/relationships"><Relationship Id="rId3" Type="http://schemas.openxmlformats.org/officeDocument/2006/relationships/hyperlink" Target="https://docs.microsoft.com/en-us/azure/synapse-analytics/spark/apache-spark-what-is-delta-lake" TargetMode="External"/><Relationship Id="rId2" Type="http://schemas.openxmlformats.org/officeDocument/2006/relationships/hyperlink" Target="https://docs.microsoft.com/en-us/azure/databricks/delta/" TargetMode="External"/><Relationship Id="rId1" Type="http://schemas.openxmlformats.org/officeDocument/2006/relationships/slideLayout" Target="../slideLayouts/slideLayout7.xml"/><Relationship Id="rId6" Type="http://schemas.openxmlformats.org/officeDocument/2006/relationships/hyperlink" Target="https://mrpaulandrew.com/2021/01/21/how-interchangeable-are-delta-tables-between-azure-databricks-and-azure-synapse-analytics/" TargetMode="External"/><Relationship Id="rId5" Type="http://schemas.openxmlformats.org/officeDocument/2006/relationships/hyperlink" Target="https://giangnt2.medium.com/directly-reading-delta-lake-data-from-azure-synapse-8b911dce2bcd" TargetMode="External"/><Relationship Id="rId4" Type="http://schemas.openxmlformats.org/officeDocument/2006/relationships/hyperlink" Target="https://github.com/delta-io/delta"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0.png"/><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hyperlink" Target="https://docs.microsoft.com/en-us/azure/synapse-analytics/spark/apache-spark-development-using-notebooks?tabs=classica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62.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64.tiff"/></Relationships>
</file>

<file path=ppt/slides/_rels/slide36.xml.rels><?xml version="1.0" encoding="UTF-8" standalone="yes"?>
<Relationships xmlns="http://schemas.openxmlformats.org/package/2006/relationships"><Relationship Id="rId8" Type="http://schemas.openxmlformats.org/officeDocument/2006/relationships/hyperlink" Target="https://docs.microsoft.com/en-us/azure/data-factory/transform-data-using-machine-learning" TargetMode="External"/><Relationship Id="rId3" Type="http://schemas.openxmlformats.org/officeDocument/2006/relationships/image" Target="../media/image65.tiff"/><Relationship Id="rId7" Type="http://schemas.openxmlformats.org/officeDocument/2006/relationships/hyperlink" Target="https://docs.microsoft.com/en-us/azure/data-factory/transform-data-databricks-python" TargetMode="External"/><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hyperlink" Target="https://docs.microsoft.com/en-us/azure/data-factory/transform-data-databricks-jar" TargetMode="External"/><Relationship Id="rId5" Type="http://schemas.openxmlformats.org/officeDocument/2006/relationships/hyperlink" Target="https://docs.microsoft.com/en-us/azure/data-factory/transform-data-databricks-notebook" TargetMode="External"/><Relationship Id="rId10" Type="http://schemas.openxmlformats.org/officeDocument/2006/relationships/hyperlink" Target="https://docs.microsoft.com/en-us/azure/data-factory/transform-data-machine-learning-service" TargetMode="External"/><Relationship Id="rId4" Type="http://schemas.openxmlformats.org/officeDocument/2006/relationships/hyperlink" Target="https://docs.microsoft.com/en-us/azure/data-factory/" TargetMode="External"/><Relationship Id="rId9" Type="http://schemas.openxmlformats.org/officeDocument/2006/relationships/hyperlink" Target="https://docs.microsoft.com/en-us/azure/data-factory/update-machine-learning-model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github.com/Azure-Samples/Synapse/blob/main/Notebooks/PySpark/01%20Read%20and%20write%20data%20from%20Azure%20Data%20Lake%20Storage%20Gen2.ipynb" TargetMode="External"/><Relationship Id="rId3" Type="http://schemas.openxmlformats.org/officeDocument/2006/relationships/hyperlink" Target="https://docs.microsoft.com/en-us/azure/synapse-analytics/" TargetMode="External"/><Relationship Id="rId7" Type="http://schemas.openxmlformats.org/officeDocument/2006/relationships/hyperlink" Target="https://en.wikipedia.org/wiki/Apache_Spark" TargetMode="External"/><Relationship Id="rId2" Type="http://schemas.openxmlformats.org/officeDocument/2006/relationships/hyperlink" Target="https://azure.microsoft.com/en-us/pricing/details/synapse-analytics/" TargetMode="External"/><Relationship Id="rId1" Type="http://schemas.openxmlformats.org/officeDocument/2006/relationships/slideLayout" Target="../slideLayouts/slideLayout5.xml"/><Relationship Id="rId6" Type="http://schemas.openxmlformats.org/officeDocument/2006/relationships/hyperlink" Target="https://docs.microsoft.com/en-us/azure/synapse-analytics/spark/apache-spark-data-visualization-tutorial" TargetMode="External"/><Relationship Id="rId5" Type="http://schemas.openxmlformats.org/officeDocument/2006/relationships/hyperlink" Target="https://github.com/Azure-Samples/Synapse/tree/main/Notebooks" TargetMode="External"/><Relationship Id="rId4" Type="http://schemas.openxmlformats.org/officeDocument/2006/relationships/hyperlink" Target="https://docs.microsoft.com/en-us/azure/synapse-analytics/spark/apache-spark-development-using-notebooks" TargetMode="External"/><Relationship Id="rId9" Type="http://schemas.openxmlformats.org/officeDocument/2006/relationships/image" Target="../media/image40.jpeg"/></Relationships>
</file>

<file path=ppt/slides/_rels/slide38.xml.rels><?xml version="1.0" encoding="UTF-8" standalone="yes"?>
<Relationships xmlns="http://schemas.openxmlformats.org/package/2006/relationships"><Relationship Id="rId8" Type="http://schemas.openxmlformats.org/officeDocument/2006/relationships/hyperlink" Target="https://github.com/Azure/MachineLearningNotebooks/tree/master/tutorials" TargetMode="External"/><Relationship Id="rId3" Type="http://schemas.openxmlformats.org/officeDocument/2006/relationships/hyperlink" Target="https://github.com/microsoft/MCW-Azure-Synapse-Analytics-and-AI/blob/master/Hands-on%20lab/HOL%20step-by%20step%20-%20Azure%20Synapse%20Analytics%20and%20AI.md" TargetMode="External"/><Relationship Id="rId7" Type="http://schemas.openxmlformats.org/officeDocument/2006/relationships/hyperlink" Target="https://docs.microsoft.com/en-us/azure/synapse-analytics/sql-data-warehouse/sql-data-warehouse-manage-compute-rest-api" TargetMode="External"/><Relationship Id="rId2" Type="http://schemas.openxmlformats.org/officeDocument/2006/relationships/hyperlink" Target="https://github.com/microsoft/MCW-Azure-Synapse-Analytics-and-AI" TargetMode="External"/><Relationship Id="rId1" Type="http://schemas.openxmlformats.org/officeDocument/2006/relationships/slideLayout" Target="../slideLayouts/slideLayout5.xml"/><Relationship Id="rId6" Type="http://schemas.openxmlformats.org/officeDocument/2006/relationships/hyperlink" Target="https://docs.microsoft.com/en-us/azure/synapse-analytics/sql-data-warehouse/sql-data-warehouse-service-capacity-limits" TargetMode="External"/><Relationship Id="rId5" Type="http://schemas.openxmlformats.org/officeDocument/2006/relationships/hyperlink" Target="https://docs.microsoft.com/en-us/azure/synapse-analytics/sql/best-practices-sql-on-demand" TargetMode="External"/><Relationship Id="rId4" Type="http://schemas.openxmlformats.org/officeDocument/2006/relationships/hyperlink" Target="https://portal.azure.com/" TargetMode="External"/><Relationship Id="rId9" Type="http://schemas.openxmlformats.org/officeDocument/2006/relationships/image" Target="../media/image40.jpeg"/></Relationships>
</file>

<file path=ppt/slides/_rels/slide39.xml.rels><?xml version="1.0" encoding="UTF-8" standalone="yes"?>
<Relationships xmlns="http://schemas.openxmlformats.org/package/2006/relationships"><Relationship Id="rId3" Type="http://schemas.openxmlformats.org/officeDocument/2006/relationships/hyperlink" Target="https://docs.microsoft.com/en-us/azure/synapse-analytics/sql-data-warehouse/sql-data-warehouse-predict" TargetMode="External"/><Relationship Id="rId2" Type="http://schemas.openxmlformats.org/officeDocument/2006/relationships/hyperlink" Target="https://onnx.ai/" TargetMode="External"/><Relationship Id="rId1" Type="http://schemas.openxmlformats.org/officeDocument/2006/relationships/slideLayout" Target="../slideLayouts/slideLayout7.xml"/><Relationship Id="rId5" Type="http://schemas.openxmlformats.org/officeDocument/2006/relationships/hyperlink" Target="https://tsmatz.wordpress.com/2018/03/02/patterns-sql-server-machine-learning-services-r-and-python/" TargetMode="External"/><Relationship Id="rId4" Type="http://schemas.openxmlformats.org/officeDocument/2006/relationships/hyperlink" Target="https://github.com/alex-nogue/Machine_Learning_in_Power_BI#invoke-a-model-in-power-bi-using-azure-ml-service"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6" Type="http://schemas.openxmlformats.org/officeDocument/2006/relationships/image" Target="../media/image69.tiff"/><Relationship Id="rId5" Type="http://schemas.openxmlformats.org/officeDocument/2006/relationships/hyperlink" Target="https://www.holistics.io/blog/the-rise-and-fall-of-the-olap-cube/" TargetMode="External"/><Relationship Id="rId4" Type="http://schemas.openxmlformats.org/officeDocument/2006/relationships/image" Target="../media/image68.jpeg"/></Relationships>
</file>

<file path=ppt/slides/_rels/slide41.xml.rels><?xml version="1.0" encoding="UTF-8" standalone="yes"?>
<Relationships xmlns="http://schemas.openxmlformats.org/package/2006/relationships"><Relationship Id="rId3" Type="http://schemas.openxmlformats.org/officeDocument/2006/relationships/hyperlink" Target="https://azure.microsoft.com/en-us/services/developer-tools/power-bi/" TargetMode="External"/><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hyperlink" Target="https://powerbi.microsoft.com/en-us/"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docs.microsoft.com/en-us/power-bi/connect-data/service-tutorial-build-machine-learning-model" TargetMode="External"/><Relationship Id="rId1" Type="http://schemas.openxmlformats.org/officeDocument/2006/relationships/slideLayout" Target="../slideLayouts/slideLayout7.xml"/><Relationship Id="rId5" Type="http://schemas.openxmlformats.org/officeDocument/2006/relationships/image" Target="../media/image7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hyperlink" Target="https://docs.microsoft.com/en-us/azure/synapse-analytics/get-started-visualize-power-bi" TargetMode="External"/><Relationship Id="rId2" Type="http://schemas.openxmlformats.org/officeDocument/2006/relationships/image" Target="../media/image74.png"/><Relationship Id="rId1" Type="http://schemas.openxmlformats.org/officeDocument/2006/relationships/slideLayout" Target="../slideLayouts/slideLayout7.xml"/><Relationship Id="rId5" Type="http://schemas.openxmlformats.org/officeDocument/2006/relationships/image" Target="../media/image72.png"/><Relationship Id="rId4" Type="http://schemas.openxmlformats.org/officeDocument/2006/relationships/image" Target="../media/image40.jpeg"/></Relationships>
</file>

<file path=ppt/slides/_rels/slide4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75.png"/><Relationship Id="rId1" Type="http://schemas.openxmlformats.org/officeDocument/2006/relationships/slideLayout" Target="../slideLayouts/slideLayout5.xml"/><Relationship Id="rId6" Type="http://schemas.openxmlformats.org/officeDocument/2006/relationships/hyperlink" Target="https://docs.microsoft.com/en-us/azure/cosmos-db/synapse-link" TargetMode="External"/><Relationship Id="rId5" Type="http://schemas.openxmlformats.org/officeDocument/2006/relationships/hyperlink" Target="https://docs.microsoft.com/en-us/azure/cosmos-db/use-cases" TargetMode="External"/><Relationship Id="rId4" Type="http://schemas.openxmlformats.org/officeDocument/2006/relationships/image" Target="../media/image76.png"/></Relationships>
</file>

<file path=ppt/slides/_rels/slide45.xml.rels><?xml version="1.0" encoding="UTF-8" standalone="yes"?>
<Relationships xmlns="http://schemas.openxmlformats.org/package/2006/relationships"><Relationship Id="rId3" Type="http://schemas.openxmlformats.org/officeDocument/2006/relationships/hyperlink" Target="https://www.microsoft.com/en-us/download/details.aspx?id=39717" TargetMode="External"/><Relationship Id="rId7" Type="http://schemas.openxmlformats.org/officeDocument/2006/relationships/hyperlink" Target="https://www.danielstocker.net/what-is-the-difference-between-azure-standard-storage-and-azure-premium-storage/"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5.xml"/><Relationship Id="rId6" Type="http://schemas.openxmlformats.org/officeDocument/2006/relationships/hyperlink" Target="https://docs.microsoft.com/en-us/azure/storage/common/storage-use-azcopy-s3" TargetMode="External"/><Relationship Id="rId5" Type="http://schemas.openxmlformats.org/officeDocument/2006/relationships/hyperlink" Target="https://docs.microsoft.com/en-us/azure/storage/common/storage-ref-azcopy-copy" TargetMode="External"/><Relationship Id="rId4" Type="http://schemas.openxmlformats.org/officeDocument/2006/relationships/hyperlink" Target="https://docs.microsoft.com/en-us/azure/storage/common/storage-use-azcopy-v10"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docs.microsoft.com/en-us/azure/cognitive-services/" TargetMode="External"/><Relationship Id="rId2" Type="http://schemas.openxmlformats.org/officeDocument/2006/relationships/hyperlink" Target="https://docs.microsoft.com/en-us/azure/cognitive-services/what-are-cognitive-services" TargetMode="Externa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hyperlink" Target="https://medium.com/dataseries/machine-learning-reference-architectures-from-google-facebook-uber-databricks-and-others-58191cf82b98" TargetMode="Externa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8" Type="http://schemas.openxmlformats.org/officeDocument/2006/relationships/hyperlink" Target="https://github.com/Azure/kubeflow-labs" TargetMode="External"/><Relationship Id="rId3" Type="http://schemas.openxmlformats.org/officeDocument/2006/relationships/hyperlink" Target="https://docs.microsoft.com/en-us/azure/machine-learning/overview-what-is-azure-ml" TargetMode="External"/><Relationship Id="rId7" Type="http://schemas.openxmlformats.org/officeDocument/2006/relationships/hyperlink" Target="https://www.kubeflow.org/docs/distributions/azure/azureendtoend/" TargetMode="External"/><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hyperlink" Target="https://www.kubeflow.org/docs/distributions/azure/" TargetMode="External"/><Relationship Id="rId5" Type="http://schemas.openxmlformats.org/officeDocument/2006/relationships/hyperlink" Target="https://www.kubeflow.org/" TargetMode="External"/><Relationship Id="rId4" Type="http://schemas.openxmlformats.org/officeDocument/2006/relationships/hyperlink" Target="https://azure.microsoft.com/en-us/services/kubernetes-service/" TargetMode="External"/><Relationship Id="rId9" Type="http://schemas.openxmlformats.org/officeDocument/2006/relationships/image" Target="../media/image80.png"/></Relationships>
</file>

<file path=ppt/slides/_rels/slide49.xml.rels><?xml version="1.0" encoding="UTF-8" standalone="yes"?>
<Relationships xmlns="http://schemas.openxmlformats.org/package/2006/relationships"><Relationship Id="rId8" Type="http://schemas.openxmlformats.org/officeDocument/2006/relationships/image" Target="../media/image82.jpeg"/><Relationship Id="rId13" Type="http://schemas.openxmlformats.org/officeDocument/2006/relationships/hyperlink" Target="https://www.linkedin.com/in/vishnukanan/" TargetMode="External"/><Relationship Id="rId3" Type="http://schemas.openxmlformats.org/officeDocument/2006/relationships/hyperlink" Target="https://github.com/kubeflow/kubeflow/blob/master/ROADMAP.md" TargetMode="External"/><Relationship Id="rId7" Type="http://schemas.openxmlformats.org/officeDocument/2006/relationships/image" Target="../media/image81.png"/><Relationship Id="rId12" Type="http://schemas.openxmlformats.org/officeDocument/2006/relationships/hyperlink" Target="https://www.linkedin.com/in/jeremy-lewi-600aaa8/" TargetMode="External"/><Relationship Id="rId2" Type="http://schemas.openxmlformats.org/officeDocument/2006/relationships/hyperlink" Target="https://www.kubeflow.org/docs/components/serving/kfserving/" TargetMode="External"/><Relationship Id="rId1" Type="http://schemas.openxmlformats.org/officeDocument/2006/relationships/slideLayout" Target="../slideLayouts/slideLayout5.xml"/><Relationship Id="rId6" Type="http://schemas.openxmlformats.org/officeDocument/2006/relationships/hyperlink" Target="https://medium.com/kubeflow/kubeflow-1-0-cloud-native-ml-for-everyone-a3950202751" TargetMode="External"/><Relationship Id="rId11" Type="http://schemas.openxmlformats.org/officeDocument/2006/relationships/hyperlink" Target="https://www.linkedin.com/in/aronchick/" TargetMode="External"/><Relationship Id="rId5" Type="http://schemas.openxmlformats.org/officeDocument/2006/relationships/hyperlink" Target="https://en.wikipedia.org/wiki/Kubeflow" TargetMode="External"/><Relationship Id="rId10" Type="http://schemas.openxmlformats.org/officeDocument/2006/relationships/image" Target="../media/image84.jpeg"/><Relationship Id="rId4" Type="http://schemas.openxmlformats.org/officeDocument/2006/relationships/hyperlink" Target="https://www.kubeflow.org/docs/about/use-cases/" TargetMode="External"/><Relationship Id="rId9" Type="http://schemas.openxmlformats.org/officeDocument/2006/relationships/image" Target="../media/image83.jpeg"/></Relationships>
</file>

<file path=ppt/slides/_rels/slide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5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3.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8.jpg"/><Relationship Id="rId4"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AC75B57A-FABC-4E4C-9E53-0F726B1BD5E0}"/>
              </a:ext>
            </a:extLst>
          </p:cNvPr>
          <p:cNvSpPr txBox="1"/>
          <p:nvPr/>
        </p:nvSpPr>
        <p:spPr>
          <a:xfrm>
            <a:off x="231648" y="207264"/>
            <a:ext cx="5864352" cy="523220"/>
          </a:xfrm>
          <a:prstGeom prst="rect">
            <a:avLst/>
          </a:prstGeom>
          <a:noFill/>
        </p:spPr>
        <p:txBody>
          <a:bodyPr wrap="square" rtlCol="0">
            <a:spAutoFit/>
          </a:bodyPr>
          <a:lstStyle/>
          <a:p>
            <a:r>
              <a:rPr lang="en-US" sz="2800" b="1" dirty="0"/>
              <a:t>Machine Learning in Azure Cloud</a:t>
            </a:r>
          </a:p>
        </p:txBody>
      </p:sp>
      <p:sp>
        <p:nvSpPr>
          <p:cNvPr id="13" name="TextBox 12">
            <a:extLst>
              <a:ext uri="{FF2B5EF4-FFF2-40B4-BE49-F238E27FC236}">
                <a16:creationId xmlns:a16="http://schemas.microsoft.com/office/drawing/2014/main" id="{63B5505B-77A7-4046-9CEB-21E8608F11B4}"/>
              </a:ext>
            </a:extLst>
          </p:cNvPr>
          <p:cNvSpPr txBox="1"/>
          <p:nvPr/>
        </p:nvSpPr>
        <p:spPr>
          <a:xfrm>
            <a:off x="3906026" y="1257558"/>
            <a:ext cx="6827426" cy="4893647"/>
          </a:xfrm>
          <a:prstGeom prst="rect">
            <a:avLst/>
          </a:prstGeom>
          <a:noFill/>
        </p:spPr>
        <p:txBody>
          <a:bodyPr wrap="square" rtlCol="0">
            <a:spAutoFit/>
          </a:bodyPr>
          <a:lstStyle/>
          <a:p>
            <a:r>
              <a:rPr lang="en-US" sz="2400" b="1" dirty="0">
                <a:solidFill>
                  <a:srgbClr val="0070C0"/>
                </a:solidFill>
              </a:rPr>
              <a:t>VM (Virtual Machine)</a:t>
            </a:r>
          </a:p>
          <a:p>
            <a:endParaRPr lang="en-US" sz="2400" b="1" dirty="0">
              <a:solidFill>
                <a:srgbClr val="0070C0"/>
              </a:solidFill>
            </a:endParaRPr>
          </a:p>
          <a:p>
            <a:r>
              <a:rPr lang="en-US" sz="2400" b="1" dirty="0">
                <a:solidFill>
                  <a:srgbClr val="0070C0"/>
                </a:solidFill>
              </a:rPr>
              <a:t>Machine Learning Studio</a:t>
            </a:r>
          </a:p>
          <a:p>
            <a:endParaRPr lang="en-US" sz="2400" b="1" dirty="0">
              <a:solidFill>
                <a:srgbClr val="0070C0"/>
              </a:solidFill>
            </a:endParaRPr>
          </a:p>
          <a:p>
            <a:r>
              <a:rPr lang="en-US" sz="2400" b="1" dirty="0">
                <a:solidFill>
                  <a:srgbClr val="0070C0"/>
                </a:solidFill>
              </a:rPr>
              <a:t>Synapse Analytics</a:t>
            </a:r>
          </a:p>
          <a:p>
            <a:endParaRPr lang="en-US" sz="2400" b="1" dirty="0">
              <a:solidFill>
                <a:srgbClr val="0070C0"/>
              </a:solidFill>
            </a:endParaRPr>
          </a:p>
          <a:p>
            <a:r>
              <a:rPr lang="en-US" sz="2400" b="1" dirty="0">
                <a:solidFill>
                  <a:srgbClr val="0070C0"/>
                </a:solidFill>
              </a:rPr>
              <a:t>Running models in SQL</a:t>
            </a:r>
          </a:p>
          <a:p>
            <a:endParaRPr lang="en-US" sz="2400" b="1" dirty="0">
              <a:solidFill>
                <a:srgbClr val="0070C0"/>
              </a:solidFill>
            </a:endParaRPr>
          </a:p>
          <a:p>
            <a:r>
              <a:rPr lang="en-US" sz="2400" b="1" dirty="0">
                <a:solidFill>
                  <a:srgbClr val="0070C0"/>
                </a:solidFill>
              </a:rPr>
              <a:t>Power BI</a:t>
            </a:r>
          </a:p>
          <a:p>
            <a:endParaRPr lang="en-US" sz="2400" b="1" dirty="0">
              <a:solidFill>
                <a:srgbClr val="0070C0"/>
              </a:solidFill>
            </a:endParaRPr>
          </a:p>
          <a:p>
            <a:r>
              <a:rPr lang="en-US" sz="2400" b="1" dirty="0">
                <a:solidFill>
                  <a:srgbClr val="0070C0"/>
                </a:solidFill>
              </a:rPr>
              <a:t>Cognitive Services</a:t>
            </a:r>
          </a:p>
          <a:p>
            <a:endParaRPr lang="en-US" sz="2400" b="1" dirty="0">
              <a:solidFill>
                <a:srgbClr val="0070C0"/>
              </a:solidFill>
            </a:endParaRPr>
          </a:p>
          <a:p>
            <a:r>
              <a:rPr lang="en-US" sz="2400" b="1" dirty="0">
                <a:solidFill>
                  <a:srgbClr val="0070C0"/>
                </a:solidFill>
              </a:rPr>
              <a:t>Azure Kubernetes Service (AKS), Kubeflow</a:t>
            </a:r>
          </a:p>
        </p:txBody>
      </p:sp>
      <p:pic>
        <p:nvPicPr>
          <p:cNvPr id="14" name="Picture 13">
            <a:extLst>
              <a:ext uri="{FF2B5EF4-FFF2-40B4-BE49-F238E27FC236}">
                <a16:creationId xmlns:a16="http://schemas.microsoft.com/office/drawing/2014/main" id="{667231E6-91A3-6E42-8DF2-ED60414A838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3248" y="2004440"/>
            <a:ext cx="564257" cy="523220"/>
          </a:xfrm>
          <a:prstGeom prst="rect">
            <a:avLst/>
          </a:prstGeom>
        </p:spPr>
      </p:pic>
      <p:pic>
        <p:nvPicPr>
          <p:cNvPr id="15" name="Picture 2" descr="Official Azure Icon Set">
            <a:extLst>
              <a:ext uri="{FF2B5EF4-FFF2-40B4-BE49-F238E27FC236}">
                <a16:creationId xmlns:a16="http://schemas.microsoft.com/office/drawing/2014/main" id="{9E28B87A-1D0E-CC4D-BD6D-DCBFCCCCA11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13766" y="2769643"/>
            <a:ext cx="523221" cy="52322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VM symbol | Microsoft Azure Mono">
            <a:extLst>
              <a:ext uri="{FF2B5EF4-FFF2-40B4-BE49-F238E27FC236}">
                <a16:creationId xmlns:a16="http://schemas.microsoft.com/office/drawing/2014/main" id="{060A8010-EB16-6F41-B59C-58EF7B7DFBAA}"/>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31468" y="1245366"/>
            <a:ext cx="487817" cy="4603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Power BI Icon – Free Download, PNG and Vector">
            <a:extLst>
              <a:ext uri="{FF2B5EF4-FFF2-40B4-BE49-F238E27FC236}">
                <a16:creationId xmlns:a16="http://schemas.microsoft.com/office/drawing/2014/main" id="{5414081A-E4FB-EF4E-813F-1780C0C8B52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3109463" y="4182300"/>
            <a:ext cx="531826" cy="53182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321975AD-611A-D14E-8E12-49BD48680F3F}"/>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3090744" y="3479614"/>
            <a:ext cx="569264" cy="523221"/>
          </a:xfrm>
          <a:prstGeom prst="rect">
            <a:avLst/>
          </a:prstGeom>
        </p:spPr>
      </p:pic>
      <p:pic>
        <p:nvPicPr>
          <p:cNvPr id="19" name="Picture 10" descr="Azure - Free shapes icons">
            <a:extLst>
              <a:ext uri="{FF2B5EF4-FFF2-40B4-BE49-F238E27FC236}">
                <a16:creationId xmlns:a16="http://schemas.microsoft.com/office/drawing/2014/main" id="{E531C39E-CF2C-2D45-BF10-964FA9EE5AF4}"/>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10231645" y="165972"/>
            <a:ext cx="1793464" cy="141182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91823C34-FC67-4E4D-9E2B-D55DB8D1F744}"/>
              </a:ext>
            </a:extLst>
          </p:cNvPr>
          <p:cNvSpPr txBox="1"/>
          <p:nvPr/>
        </p:nvSpPr>
        <p:spPr>
          <a:xfrm>
            <a:off x="10058124" y="1577799"/>
            <a:ext cx="2140505" cy="461665"/>
          </a:xfrm>
          <a:prstGeom prst="rect">
            <a:avLst/>
          </a:prstGeom>
          <a:noFill/>
        </p:spPr>
        <p:txBody>
          <a:bodyPr wrap="square" rtlCol="0">
            <a:spAutoFit/>
          </a:bodyPr>
          <a:lstStyle/>
          <a:p>
            <a:r>
              <a:rPr lang="en-US" sz="2400" b="1" dirty="0">
                <a:solidFill>
                  <a:srgbClr val="0070C0"/>
                </a:solidFill>
              </a:rPr>
              <a:t>Azure Cloud</a:t>
            </a:r>
          </a:p>
        </p:txBody>
      </p:sp>
      <p:pic>
        <p:nvPicPr>
          <p:cNvPr id="21" name="Picture 2" descr="Kubeflow - Wikipedia">
            <a:extLst>
              <a:ext uri="{FF2B5EF4-FFF2-40B4-BE49-F238E27FC236}">
                <a16:creationId xmlns:a16="http://schemas.microsoft.com/office/drawing/2014/main" id="{7182B71F-99CB-3B42-AA48-430DFDECAE19}"/>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3090744" y="5626750"/>
            <a:ext cx="569264" cy="55469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azure-cognitive-services - Microsoft Q&amp;A">
            <a:extLst>
              <a:ext uri="{FF2B5EF4-FFF2-40B4-BE49-F238E27FC236}">
                <a16:creationId xmlns:a16="http://schemas.microsoft.com/office/drawing/2014/main" id="{F3CA4E52-63C6-C347-8BA6-564EBDD3A7C4}"/>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2901974" y="4843726"/>
            <a:ext cx="946805" cy="63479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76EEEFC-C361-ED4A-A271-5A8C7F3A90EC}"/>
              </a:ext>
            </a:extLst>
          </p:cNvPr>
          <p:cNvSpPr txBox="1"/>
          <p:nvPr/>
        </p:nvSpPr>
        <p:spPr>
          <a:xfrm>
            <a:off x="111905" y="5910237"/>
            <a:ext cx="2209201" cy="653143"/>
          </a:xfrm>
          <a:prstGeom prst="rect">
            <a:avLst/>
          </a:prstGeom>
          <a:noFill/>
        </p:spPr>
        <p:txBody>
          <a:bodyPr wrap="square" rtlCol="0">
            <a:spAutoFit/>
          </a:bodyPr>
          <a:lstStyle/>
          <a:p>
            <a:r>
              <a:rPr lang="en-US" dirty="0"/>
              <a:t>By Lev Selector</a:t>
            </a:r>
          </a:p>
          <a:p>
            <a:r>
              <a:rPr lang="en-US" dirty="0"/>
              <a:t>April 16, 2021</a:t>
            </a:r>
          </a:p>
        </p:txBody>
      </p:sp>
    </p:spTree>
    <p:extLst>
      <p:ext uri="{BB962C8B-B14F-4D97-AF65-F5344CB8AC3E}">
        <p14:creationId xmlns:p14="http://schemas.microsoft.com/office/powerpoint/2010/main" val="3528665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1A32-F7DE-864A-B39F-C9278AE59245}"/>
              </a:ext>
            </a:extLst>
          </p:cNvPr>
          <p:cNvSpPr txBox="1"/>
          <p:nvPr/>
        </p:nvSpPr>
        <p:spPr>
          <a:xfrm>
            <a:off x="957917" y="35858"/>
            <a:ext cx="3958640" cy="523220"/>
          </a:xfrm>
          <a:prstGeom prst="rect">
            <a:avLst/>
          </a:prstGeom>
          <a:noFill/>
        </p:spPr>
        <p:txBody>
          <a:bodyPr wrap="square" rtlCol="0">
            <a:spAutoFit/>
          </a:bodyPr>
          <a:lstStyle/>
          <a:p>
            <a:r>
              <a:rPr lang="en-US" sz="2800" b="1" dirty="0"/>
              <a:t>Azure - VM or DSVM</a:t>
            </a:r>
          </a:p>
        </p:txBody>
      </p:sp>
      <p:sp>
        <p:nvSpPr>
          <p:cNvPr id="5" name="TextBox 4">
            <a:extLst>
              <a:ext uri="{FF2B5EF4-FFF2-40B4-BE49-F238E27FC236}">
                <a16:creationId xmlns:a16="http://schemas.microsoft.com/office/drawing/2014/main" id="{9C221BA8-1207-B844-8869-D2186A1FF471}"/>
              </a:ext>
            </a:extLst>
          </p:cNvPr>
          <p:cNvSpPr txBox="1"/>
          <p:nvPr/>
        </p:nvSpPr>
        <p:spPr>
          <a:xfrm>
            <a:off x="98856" y="837401"/>
            <a:ext cx="6096000" cy="3539430"/>
          </a:xfrm>
          <a:prstGeom prst="rect">
            <a:avLst/>
          </a:prstGeom>
          <a:noFill/>
        </p:spPr>
        <p:txBody>
          <a:bodyPr wrap="square" rtlCol="0">
            <a:spAutoFit/>
          </a:bodyPr>
          <a:lstStyle/>
          <a:p>
            <a:r>
              <a:rPr lang="en-US" sz="1400" b="1" dirty="0">
                <a:solidFill>
                  <a:srgbClr val="0070C0"/>
                </a:solidFill>
              </a:rPr>
              <a:t>VM</a:t>
            </a:r>
            <a:r>
              <a:rPr lang="en-US" sz="1400" dirty="0"/>
              <a:t> (Virtual Machine) or </a:t>
            </a:r>
            <a:r>
              <a:rPr lang="en-US" sz="1400" b="1" dirty="0">
                <a:solidFill>
                  <a:srgbClr val="0070C0"/>
                </a:solidFill>
              </a:rPr>
              <a:t>DSVM</a:t>
            </a:r>
            <a:r>
              <a:rPr lang="en-US" sz="1400" dirty="0"/>
              <a:t> (Data Science VM)</a:t>
            </a:r>
          </a:p>
          <a:p>
            <a:r>
              <a:rPr lang="en-US" sz="1400" dirty="0"/>
              <a:t>   They are the same price, but DSVM comes with pre-installed software</a:t>
            </a:r>
          </a:p>
          <a:p>
            <a:r>
              <a:rPr lang="en-US" sz="1400" dirty="0"/>
              <a:t>    (python 3.6.9, </a:t>
            </a:r>
            <a:r>
              <a:rPr lang="en-US" sz="1400" dirty="0" err="1"/>
              <a:t>sklearn</a:t>
            </a:r>
            <a:r>
              <a:rPr lang="en-US" sz="1400" dirty="0"/>
              <a:t>, </a:t>
            </a:r>
            <a:r>
              <a:rPr lang="en-US" sz="1400" dirty="0" err="1"/>
              <a:t>tensorflow</a:t>
            </a:r>
            <a:r>
              <a:rPr lang="en-US" sz="1400" dirty="0"/>
              <a:t>, </a:t>
            </a:r>
            <a:r>
              <a:rPr lang="en-US" sz="1400" dirty="0" err="1"/>
              <a:t>azureml</a:t>
            </a:r>
            <a:r>
              <a:rPr lang="en-US" sz="1400" dirty="0"/>
              <a:t>, etc.)</a:t>
            </a:r>
          </a:p>
          <a:p>
            <a:r>
              <a:rPr lang="en-US" sz="1400" dirty="0"/>
              <a:t>   </a:t>
            </a:r>
          </a:p>
          <a:p>
            <a:pPr marL="285750" indent="-285750">
              <a:buFont typeface="Arial" panose="020B0604020202020204" pitchFamily="34" charset="0"/>
              <a:buChar char="•"/>
            </a:pPr>
            <a:r>
              <a:rPr lang="en-US" sz="1400" dirty="0"/>
              <a:t>You get admin rights, can install any tools you need</a:t>
            </a:r>
          </a:p>
          <a:p>
            <a:pPr marL="285750" indent="-285750">
              <a:buFont typeface="Arial" panose="020B0604020202020204" pitchFamily="34" charset="0"/>
              <a:buChar char="•"/>
            </a:pPr>
            <a:r>
              <a:rPr lang="en-US" sz="1400" dirty="0"/>
              <a:t>Can install </a:t>
            </a:r>
            <a:r>
              <a:rPr lang="en-US" sz="1400" dirty="0" err="1"/>
              <a:t>conda</a:t>
            </a:r>
            <a:r>
              <a:rPr lang="en-US" sz="1400" dirty="0"/>
              <a:t> python and any ML libraries you want</a:t>
            </a:r>
          </a:p>
          <a:p>
            <a:pPr marL="285750" indent="-285750">
              <a:buFont typeface="Arial" panose="020B0604020202020204" pitchFamily="34" charset="0"/>
              <a:buChar char="•"/>
            </a:pPr>
            <a:r>
              <a:rPr lang="en-US" sz="1400" dirty="0"/>
              <a:t>Can connect via </a:t>
            </a:r>
            <a:r>
              <a:rPr lang="en-US" sz="1400" dirty="0" err="1"/>
              <a:t>ssh</a:t>
            </a:r>
            <a:r>
              <a:rPr lang="en-US" sz="1400" dirty="0"/>
              <a:t>, can use GitHub</a:t>
            </a:r>
          </a:p>
          <a:p>
            <a:pPr marL="285750" indent="-285750">
              <a:buFont typeface="Arial" panose="020B0604020202020204" pitchFamily="34" charset="0"/>
              <a:buChar char="•"/>
            </a:pPr>
            <a:r>
              <a:rPr lang="en-US" sz="1400" dirty="0"/>
              <a:t>Can work remotely using </a:t>
            </a:r>
            <a:r>
              <a:rPr lang="en-US" sz="1400" dirty="0" err="1"/>
              <a:t>Jupyter</a:t>
            </a:r>
            <a:r>
              <a:rPr lang="en-US" sz="1400" dirty="0"/>
              <a:t> notebooks</a:t>
            </a:r>
          </a:p>
          <a:p>
            <a:pPr marL="285750" indent="-285750">
              <a:buFont typeface="Arial" panose="020B0604020202020204" pitchFamily="34" charset="0"/>
              <a:buChar char="•"/>
            </a:pPr>
            <a:r>
              <a:rPr lang="en-US" sz="1400" dirty="0"/>
              <a:t>Can use local editors with built-in sftp transfer </a:t>
            </a:r>
          </a:p>
          <a:p>
            <a:pPr marL="285750" indent="-285750">
              <a:buFont typeface="Arial" panose="020B0604020202020204" pitchFamily="34" charset="0"/>
              <a:buChar char="•"/>
            </a:pPr>
            <a:r>
              <a:rPr lang="en-US" sz="1400" dirty="0"/>
              <a:t>    (BBEdit on Mac, </a:t>
            </a:r>
            <a:r>
              <a:rPr lang="en-US" sz="1400" dirty="0" err="1"/>
              <a:t>UltraEdit</a:t>
            </a:r>
            <a:r>
              <a:rPr lang="en-US" sz="1400" dirty="0"/>
              <a:t> on Windows, etc.)</a:t>
            </a:r>
          </a:p>
          <a:p>
            <a:pPr marL="285750" indent="-285750">
              <a:buFont typeface="Arial" panose="020B0604020202020204" pitchFamily="34" charset="0"/>
              <a:buChar char="•"/>
            </a:pPr>
            <a:r>
              <a:rPr lang="en-US" sz="1400" dirty="0"/>
              <a:t>Can use Azure CLI (Command Line Interface) to manage azure resources and data.</a:t>
            </a:r>
          </a:p>
          <a:p>
            <a:pPr marL="285750" indent="-285750">
              <a:buFont typeface="Arial" panose="020B0604020202020204" pitchFamily="34" charset="0"/>
              <a:buChar char="•"/>
            </a:pPr>
            <a:r>
              <a:rPr lang="en-US" sz="1400" dirty="0"/>
              <a:t>Can use azure python libraries (to move data around, etc.)</a:t>
            </a:r>
          </a:p>
          <a:p>
            <a:endParaRPr lang="en-US" sz="1400" dirty="0"/>
          </a:p>
          <a:p>
            <a:r>
              <a:rPr lang="en-US" sz="1400" dirty="0"/>
              <a:t>Lowest prices are in regions East US 2 or West US 2</a:t>
            </a:r>
          </a:p>
          <a:p>
            <a:r>
              <a:rPr lang="en-US" sz="1400" dirty="0"/>
              <a:t>Examples of prices for Linux VMs without discounts, "pay-as-you-go":</a:t>
            </a:r>
          </a:p>
        </p:txBody>
      </p:sp>
      <p:sp>
        <p:nvSpPr>
          <p:cNvPr id="2" name="TextBox 1">
            <a:extLst>
              <a:ext uri="{FF2B5EF4-FFF2-40B4-BE49-F238E27FC236}">
                <a16:creationId xmlns:a16="http://schemas.microsoft.com/office/drawing/2014/main" id="{0AEEB91E-1079-4444-A5A1-DC181C710AC8}"/>
              </a:ext>
            </a:extLst>
          </p:cNvPr>
          <p:cNvSpPr txBox="1"/>
          <p:nvPr/>
        </p:nvSpPr>
        <p:spPr>
          <a:xfrm>
            <a:off x="6260592" y="362619"/>
            <a:ext cx="5931408" cy="2246769"/>
          </a:xfrm>
          <a:prstGeom prst="rect">
            <a:avLst/>
          </a:prstGeom>
          <a:noFill/>
        </p:spPr>
        <p:txBody>
          <a:bodyPr wrap="square" rtlCol="0">
            <a:spAutoFit/>
          </a:bodyPr>
          <a:lstStyle/>
          <a:p>
            <a:r>
              <a:rPr lang="en-US" sz="1400" dirty="0"/>
              <a:t>Linux VM Pricing</a:t>
            </a:r>
            <a:br>
              <a:rPr lang="en-US" sz="1400" dirty="0"/>
            </a:br>
            <a:r>
              <a:rPr lang="en-US" sz="1400" dirty="0">
                <a:hlinkClick r:id="rId2"/>
              </a:rPr>
              <a:t>https://azure.microsoft.com/en-us/pricing/details/virtual-machines/linux/</a:t>
            </a:r>
            <a:endParaRPr lang="en-US" sz="1400" dirty="0"/>
          </a:p>
          <a:p>
            <a:r>
              <a:rPr lang="en-US" sz="1400" dirty="0"/>
              <a:t>Azure VM Pricing Comparison</a:t>
            </a:r>
            <a:br>
              <a:rPr lang="en-US" sz="1400" dirty="0"/>
            </a:br>
            <a:r>
              <a:rPr lang="en-US" sz="1400" dirty="0">
                <a:hlinkClick r:id="rId3"/>
              </a:rPr>
              <a:t>https://azureprice.net/?region=eastus2&amp;cores=16,16&amp;ram=0,11400</a:t>
            </a:r>
            <a:endParaRPr lang="en-US" sz="1400" dirty="0"/>
          </a:p>
          <a:p>
            <a:r>
              <a:rPr lang="en-US" sz="1400" dirty="0"/>
              <a:t>Azure ML Pricing</a:t>
            </a:r>
            <a:br>
              <a:rPr lang="en-US" sz="1400" dirty="0"/>
            </a:br>
            <a:r>
              <a:rPr lang="en-US" sz="1400" dirty="0">
                <a:hlinkClick r:id="rId4"/>
              </a:rPr>
              <a:t>https://azure.microsoft.com/en-us/pricing/details/machine-learning/</a:t>
            </a:r>
            <a:endParaRPr lang="en-US" sz="1400" dirty="0"/>
          </a:p>
          <a:p>
            <a:r>
              <a:rPr lang="en-US" sz="1400" dirty="0"/>
              <a:t>Azure Synapse Analytics Pricing</a:t>
            </a:r>
            <a:br>
              <a:rPr lang="en-US" sz="1400" dirty="0"/>
            </a:br>
            <a:r>
              <a:rPr lang="en-US" sz="1400" dirty="0">
                <a:hlinkClick r:id="rId5"/>
              </a:rPr>
              <a:t>https://azure.microsoft.com/en-us/pricing/details/synapse-analytics/</a:t>
            </a:r>
            <a:endParaRPr lang="en-US" sz="1400" dirty="0"/>
          </a:p>
          <a:p>
            <a:r>
              <a:rPr lang="en-US" sz="1400" dirty="0"/>
              <a:t>Managed Disk Pricing</a:t>
            </a:r>
            <a:br>
              <a:rPr lang="en-US" sz="1400" dirty="0"/>
            </a:br>
            <a:r>
              <a:rPr lang="en-US" sz="1400" dirty="0">
                <a:hlinkClick r:id="rId6"/>
              </a:rPr>
              <a:t>https://azure.microsoft.com/en-us/pricing/details/managed-disks/</a:t>
            </a:r>
            <a:r>
              <a:rPr lang="en-US" sz="1400" dirty="0"/>
              <a:t> </a:t>
            </a:r>
          </a:p>
        </p:txBody>
      </p:sp>
      <p:graphicFrame>
        <p:nvGraphicFramePr>
          <p:cNvPr id="7" name="Table 7">
            <a:extLst>
              <a:ext uri="{FF2B5EF4-FFF2-40B4-BE49-F238E27FC236}">
                <a16:creationId xmlns:a16="http://schemas.microsoft.com/office/drawing/2014/main" id="{D4F8BCBB-D58F-7D48-BB27-EF55F4D37F16}"/>
              </a:ext>
            </a:extLst>
          </p:cNvPr>
          <p:cNvGraphicFramePr>
            <a:graphicFrameLocks noGrp="1"/>
          </p:cNvGraphicFramePr>
          <p:nvPr/>
        </p:nvGraphicFramePr>
        <p:xfrm>
          <a:off x="1832864" y="4527131"/>
          <a:ext cx="8526272" cy="2148840"/>
        </p:xfrm>
        <a:graphic>
          <a:graphicData uri="http://schemas.openxmlformats.org/drawingml/2006/table">
            <a:tbl>
              <a:tblPr firstRow="1" bandRow="1">
                <a:tableStyleId>{B1618C5A-BF4F-44D7-ADB2-C5301EF81F8A}</a:tableStyleId>
              </a:tblPr>
              <a:tblGrid>
                <a:gridCol w="1065784">
                  <a:extLst>
                    <a:ext uri="{9D8B030D-6E8A-4147-A177-3AD203B41FA5}">
                      <a16:colId xmlns:a16="http://schemas.microsoft.com/office/drawing/2014/main" val="2934525537"/>
                    </a:ext>
                  </a:extLst>
                </a:gridCol>
                <a:gridCol w="1065784">
                  <a:extLst>
                    <a:ext uri="{9D8B030D-6E8A-4147-A177-3AD203B41FA5}">
                      <a16:colId xmlns:a16="http://schemas.microsoft.com/office/drawing/2014/main" val="3282074981"/>
                    </a:ext>
                  </a:extLst>
                </a:gridCol>
                <a:gridCol w="1065784">
                  <a:extLst>
                    <a:ext uri="{9D8B030D-6E8A-4147-A177-3AD203B41FA5}">
                      <a16:colId xmlns:a16="http://schemas.microsoft.com/office/drawing/2014/main" val="2787665702"/>
                    </a:ext>
                  </a:extLst>
                </a:gridCol>
                <a:gridCol w="1065784">
                  <a:extLst>
                    <a:ext uri="{9D8B030D-6E8A-4147-A177-3AD203B41FA5}">
                      <a16:colId xmlns:a16="http://schemas.microsoft.com/office/drawing/2014/main" val="3606250919"/>
                    </a:ext>
                  </a:extLst>
                </a:gridCol>
                <a:gridCol w="1081024">
                  <a:extLst>
                    <a:ext uri="{9D8B030D-6E8A-4147-A177-3AD203B41FA5}">
                      <a16:colId xmlns:a16="http://schemas.microsoft.com/office/drawing/2014/main" val="2235191734"/>
                    </a:ext>
                  </a:extLst>
                </a:gridCol>
                <a:gridCol w="1050544">
                  <a:extLst>
                    <a:ext uri="{9D8B030D-6E8A-4147-A177-3AD203B41FA5}">
                      <a16:colId xmlns:a16="http://schemas.microsoft.com/office/drawing/2014/main" val="1312171012"/>
                    </a:ext>
                  </a:extLst>
                </a:gridCol>
                <a:gridCol w="863600">
                  <a:extLst>
                    <a:ext uri="{9D8B030D-6E8A-4147-A177-3AD203B41FA5}">
                      <a16:colId xmlns:a16="http://schemas.microsoft.com/office/drawing/2014/main" val="3808789787"/>
                    </a:ext>
                  </a:extLst>
                </a:gridCol>
                <a:gridCol w="1267968">
                  <a:extLst>
                    <a:ext uri="{9D8B030D-6E8A-4147-A177-3AD203B41FA5}">
                      <a16:colId xmlns:a16="http://schemas.microsoft.com/office/drawing/2014/main" val="2255971828"/>
                    </a:ext>
                  </a:extLst>
                </a:gridCol>
              </a:tblGrid>
              <a:tr h="0">
                <a:tc>
                  <a:txBody>
                    <a:bodyPr/>
                    <a:lstStyle/>
                    <a:p>
                      <a:r>
                        <a:rPr lang="en-US" sz="1400" dirty="0"/>
                        <a:t>VM Type</a:t>
                      </a:r>
                    </a:p>
                  </a:txBody>
                  <a:tcPr/>
                </a:tc>
                <a:tc>
                  <a:txBody>
                    <a:bodyPr/>
                    <a:lstStyle/>
                    <a:p>
                      <a:r>
                        <a:rPr lang="en-US" sz="1400" dirty="0"/>
                        <a:t>Cores</a:t>
                      </a:r>
                    </a:p>
                  </a:txBody>
                  <a:tcPr/>
                </a:tc>
                <a:tc>
                  <a:txBody>
                    <a:bodyPr/>
                    <a:lstStyle/>
                    <a:p>
                      <a:r>
                        <a:rPr lang="en-US" sz="1400" dirty="0"/>
                        <a:t>RAM GB</a:t>
                      </a:r>
                    </a:p>
                  </a:txBody>
                  <a:tcPr/>
                </a:tc>
                <a:tc>
                  <a:txBody>
                    <a:bodyPr/>
                    <a:lstStyle/>
                    <a:p>
                      <a:r>
                        <a:rPr lang="en-US" sz="1400" dirty="0"/>
                        <a:t>swap GB</a:t>
                      </a:r>
                    </a:p>
                  </a:txBody>
                  <a:tcPr/>
                </a:tc>
                <a:tc>
                  <a:txBody>
                    <a:bodyPr/>
                    <a:lstStyle/>
                    <a:p>
                      <a:r>
                        <a:rPr lang="en-US" sz="1400" dirty="0"/>
                        <a:t>OS disk GB</a:t>
                      </a:r>
                    </a:p>
                  </a:txBody>
                  <a:tcPr/>
                </a:tc>
                <a:tc>
                  <a:txBody>
                    <a:bodyPr/>
                    <a:lstStyle/>
                    <a:p>
                      <a:r>
                        <a:rPr lang="en-US" sz="1400" dirty="0"/>
                        <a:t>GPU</a:t>
                      </a:r>
                    </a:p>
                  </a:txBody>
                  <a:tcPr/>
                </a:tc>
                <a:tc>
                  <a:txBody>
                    <a:bodyPr/>
                    <a:lstStyle/>
                    <a:p>
                      <a:r>
                        <a:rPr lang="en-US" sz="1400" dirty="0"/>
                        <a:t>$/month</a:t>
                      </a:r>
                    </a:p>
                  </a:txBody>
                  <a:tcPr/>
                </a:tc>
                <a:tc>
                  <a:txBody>
                    <a:bodyPr/>
                    <a:lstStyle/>
                    <a:p>
                      <a:r>
                        <a:rPr lang="en-US" sz="1400" dirty="0"/>
                        <a:t>$ for extra 1TB fast SSD</a:t>
                      </a:r>
                    </a:p>
                  </a:txBody>
                  <a:tcPr/>
                </a:tc>
                <a:extLst>
                  <a:ext uri="{0D108BD9-81ED-4DB2-BD59-A6C34878D82A}">
                    <a16:rowId xmlns:a16="http://schemas.microsoft.com/office/drawing/2014/main" val="4106709183"/>
                  </a:ext>
                </a:extLst>
              </a:tr>
              <a:tr h="370840">
                <a:tc>
                  <a:txBody>
                    <a:bodyPr/>
                    <a:lstStyle/>
                    <a:p>
                      <a:r>
                        <a:rPr lang="en-US" sz="1400" dirty="0"/>
                        <a:t>Ddv2</a:t>
                      </a:r>
                    </a:p>
                  </a:txBody>
                  <a:tcPr/>
                </a:tc>
                <a:tc>
                  <a:txBody>
                    <a:bodyPr/>
                    <a:lstStyle/>
                    <a:p>
                      <a:r>
                        <a:rPr lang="en-US" sz="1400" dirty="0"/>
                        <a:t>2</a:t>
                      </a:r>
                    </a:p>
                  </a:txBody>
                  <a:tcPr/>
                </a:tc>
                <a:tc>
                  <a:txBody>
                    <a:bodyPr/>
                    <a:lstStyle/>
                    <a:p>
                      <a:r>
                        <a:rPr lang="en-US" sz="1400" dirty="0"/>
                        <a:t>7</a:t>
                      </a:r>
                    </a:p>
                  </a:txBody>
                  <a:tcPr/>
                </a:tc>
                <a:tc>
                  <a:txBody>
                    <a:bodyPr/>
                    <a:lstStyle/>
                    <a:p>
                      <a:r>
                        <a:rPr lang="en-US" sz="1400" dirty="0"/>
                        <a:t>100</a:t>
                      </a:r>
                    </a:p>
                  </a:txBody>
                  <a:tcPr/>
                </a:tc>
                <a:tc>
                  <a:txBody>
                    <a:bodyPr/>
                    <a:lstStyle/>
                    <a:p>
                      <a:r>
                        <a:rPr lang="en-US" sz="1400" dirty="0"/>
                        <a:t>14</a:t>
                      </a:r>
                    </a:p>
                  </a:txBody>
                  <a:tcPr/>
                </a:tc>
                <a:tc>
                  <a:txBody>
                    <a:bodyPr/>
                    <a:lstStyle/>
                    <a:p>
                      <a:r>
                        <a:rPr lang="en-US" sz="1400" dirty="0"/>
                        <a:t>-</a:t>
                      </a:r>
                    </a:p>
                  </a:txBody>
                  <a:tcPr/>
                </a:tc>
                <a:tc>
                  <a:txBody>
                    <a:bodyPr/>
                    <a:lstStyle/>
                    <a:p>
                      <a:r>
                        <a:rPr lang="en-US" sz="1400" dirty="0"/>
                        <a:t>101</a:t>
                      </a:r>
                    </a:p>
                  </a:txBody>
                  <a:tcPr/>
                </a:tc>
                <a:tc>
                  <a:txBody>
                    <a:bodyPr/>
                    <a:lstStyle/>
                    <a:p>
                      <a:r>
                        <a:rPr lang="en-US" sz="1400" dirty="0"/>
                        <a:t>123</a:t>
                      </a:r>
                    </a:p>
                  </a:txBody>
                  <a:tcPr/>
                </a:tc>
                <a:extLst>
                  <a:ext uri="{0D108BD9-81ED-4DB2-BD59-A6C34878D82A}">
                    <a16:rowId xmlns:a16="http://schemas.microsoft.com/office/drawing/2014/main" val="570134162"/>
                  </a:ext>
                </a:extLst>
              </a:tr>
              <a:tr h="370840">
                <a:tc>
                  <a:txBody>
                    <a:bodyPr/>
                    <a:lstStyle/>
                    <a:p>
                      <a:r>
                        <a:rPr lang="en-US" sz="1400" dirty="0"/>
                        <a:t>Ddv4</a:t>
                      </a:r>
                    </a:p>
                  </a:txBody>
                  <a:tcPr/>
                </a:tc>
                <a:tc>
                  <a:txBody>
                    <a:bodyPr/>
                    <a:lstStyle/>
                    <a:p>
                      <a:r>
                        <a:rPr lang="en-US" sz="1400" dirty="0"/>
                        <a:t>16</a:t>
                      </a:r>
                    </a:p>
                  </a:txBody>
                  <a:tcPr/>
                </a:tc>
                <a:tc>
                  <a:txBody>
                    <a:bodyPr/>
                    <a:lstStyle/>
                    <a:p>
                      <a:r>
                        <a:rPr lang="en-US" sz="1400" dirty="0"/>
                        <a:t>64</a:t>
                      </a:r>
                    </a:p>
                  </a:txBody>
                  <a:tcPr/>
                </a:tc>
                <a:tc>
                  <a:txBody>
                    <a:bodyPr/>
                    <a:lstStyle/>
                    <a:p>
                      <a:r>
                        <a:rPr lang="en-US" sz="1400" dirty="0"/>
                        <a:t>600</a:t>
                      </a:r>
                    </a:p>
                  </a:txBody>
                  <a:tcPr/>
                </a:tc>
                <a:tc>
                  <a:txBody>
                    <a:bodyPr/>
                    <a:lstStyle/>
                    <a:p>
                      <a:r>
                        <a:rPr lang="en-US" sz="1400" dirty="0"/>
                        <a:t>30</a:t>
                      </a:r>
                    </a:p>
                  </a:txBody>
                  <a:tcPr/>
                </a:tc>
                <a:tc>
                  <a:txBody>
                    <a:bodyPr/>
                    <a:lstStyle/>
                    <a:p>
                      <a:r>
                        <a:rPr lang="en-US" sz="1400" dirty="0"/>
                        <a:t>-</a:t>
                      </a:r>
                    </a:p>
                  </a:txBody>
                  <a:tcPr/>
                </a:tc>
                <a:tc>
                  <a:txBody>
                    <a:bodyPr/>
                    <a:lstStyle/>
                    <a:p>
                      <a:r>
                        <a:rPr lang="en-US" sz="1400" dirty="0"/>
                        <a:t>650</a:t>
                      </a:r>
                    </a:p>
                  </a:txBody>
                  <a:tcPr/>
                </a:tc>
                <a:tc>
                  <a:txBody>
                    <a:bodyPr/>
                    <a:lstStyle/>
                    <a:p>
                      <a:r>
                        <a:rPr lang="en-US" sz="1400" dirty="0"/>
                        <a:t>123</a:t>
                      </a:r>
                    </a:p>
                  </a:txBody>
                  <a:tcPr/>
                </a:tc>
                <a:extLst>
                  <a:ext uri="{0D108BD9-81ED-4DB2-BD59-A6C34878D82A}">
                    <a16:rowId xmlns:a16="http://schemas.microsoft.com/office/drawing/2014/main" val="4137140030"/>
                  </a:ext>
                </a:extLst>
              </a:tr>
              <a:tr h="370840">
                <a:tc>
                  <a:txBody>
                    <a:bodyPr/>
                    <a:lstStyle/>
                    <a:p>
                      <a:r>
                        <a:rPr lang="en-US" sz="1400" dirty="0"/>
                        <a:t>NC12 Promo</a:t>
                      </a:r>
                    </a:p>
                  </a:txBody>
                  <a:tcPr/>
                </a:tc>
                <a:tc>
                  <a:txBody>
                    <a:bodyPr/>
                    <a:lstStyle/>
                    <a:p>
                      <a:r>
                        <a:rPr lang="en-US" sz="1400" dirty="0"/>
                        <a:t>12</a:t>
                      </a:r>
                    </a:p>
                  </a:txBody>
                  <a:tcPr/>
                </a:tc>
                <a:tc>
                  <a:txBody>
                    <a:bodyPr/>
                    <a:lstStyle/>
                    <a:p>
                      <a:r>
                        <a:rPr lang="en-US" sz="1400" dirty="0"/>
                        <a:t>112</a:t>
                      </a:r>
                    </a:p>
                  </a:txBody>
                  <a:tcPr/>
                </a:tc>
                <a:tc>
                  <a:txBody>
                    <a:bodyPr/>
                    <a:lstStyle/>
                    <a:p>
                      <a:r>
                        <a:rPr lang="en-US" sz="1400" dirty="0"/>
                        <a:t>680</a:t>
                      </a:r>
                    </a:p>
                  </a:txBody>
                  <a:tcPr/>
                </a:tc>
                <a:tc>
                  <a:txBody>
                    <a:bodyPr/>
                    <a:lstStyle/>
                    <a:p>
                      <a:r>
                        <a:rPr lang="en-US" sz="1400" dirty="0"/>
                        <a:t>30</a:t>
                      </a:r>
                    </a:p>
                  </a:txBody>
                  <a:tcPr/>
                </a:tc>
                <a:tc>
                  <a:txBody>
                    <a:bodyPr/>
                    <a:lstStyle/>
                    <a:p>
                      <a:r>
                        <a:rPr lang="en-US" sz="1400" dirty="0"/>
                        <a:t>2x</a:t>
                      </a:r>
                      <a:r>
                        <a:rPr lang="en-US" sz="1400" b="0" i="0" u="none" strike="noStrike" cap="none" dirty="0">
                          <a:solidFill>
                            <a:srgbClr val="000000"/>
                          </a:solidFill>
                          <a:effectLst/>
                          <a:latin typeface="Arial"/>
                          <a:ea typeface="Arial"/>
                          <a:cs typeface="Arial"/>
                          <a:sym typeface="Arial"/>
                        </a:rPr>
                        <a:t>K80</a:t>
                      </a:r>
                      <a:endParaRPr lang="en-US" sz="1400" dirty="0"/>
                    </a:p>
                  </a:txBody>
                  <a:tcPr/>
                </a:tc>
                <a:tc>
                  <a:txBody>
                    <a:bodyPr/>
                    <a:lstStyle/>
                    <a:p>
                      <a:r>
                        <a:rPr lang="en-US" sz="1400" dirty="0"/>
                        <a:t>600</a:t>
                      </a:r>
                    </a:p>
                  </a:txBody>
                  <a:tcPr/>
                </a:tc>
                <a:tc>
                  <a:txBody>
                    <a:bodyPr/>
                    <a:lstStyle/>
                    <a:p>
                      <a:r>
                        <a:rPr lang="en-US" sz="1400" dirty="0"/>
                        <a:t>123</a:t>
                      </a:r>
                    </a:p>
                  </a:txBody>
                  <a:tcPr/>
                </a:tc>
                <a:extLst>
                  <a:ext uri="{0D108BD9-81ED-4DB2-BD59-A6C34878D82A}">
                    <a16:rowId xmlns:a16="http://schemas.microsoft.com/office/drawing/2014/main" val="2952898431"/>
                  </a:ext>
                </a:extLst>
              </a:tr>
              <a:tr h="370840">
                <a:tc>
                  <a:txBody>
                    <a:bodyPr/>
                    <a:lstStyle/>
                    <a:p>
                      <a:r>
                        <a:rPr lang="en-US" sz="1400" dirty="0"/>
                        <a:t>NC12</a:t>
                      </a:r>
                    </a:p>
                  </a:txBody>
                  <a:tcPr/>
                </a:tc>
                <a:tc>
                  <a:txBody>
                    <a:bodyPr/>
                    <a:lstStyle/>
                    <a:p>
                      <a:r>
                        <a:rPr lang="en-US" sz="1400" dirty="0"/>
                        <a:t>12</a:t>
                      </a:r>
                    </a:p>
                  </a:txBody>
                  <a:tcPr/>
                </a:tc>
                <a:tc>
                  <a:txBody>
                    <a:bodyPr/>
                    <a:lstStyle/>
                    <a:p>
                      <a:r>
                        <a:rPr lang="en-US" sz="1400" dirty="0"/>
                        <a:t>112</a:t>
                      </a:r>
                    </a:p>
                  </a:txBody>
                  <a:tcPr/>
                </a:tc>
                <a:tc>
                  <a:txBody>
                    <a:bodyPr/>
                    <a:lstStyle/>
                    <a:p>
                      <a:r>
                        <a:rPr lang="en-US" sz="1400" dirty="0"/>
                        <a:t>680</a:t>
                      </a:r>
                    </a:p>
                  </a:txBody>
                  <a:tcPr/>
                </a:tc>
                <a:tc>
                  <a:txBody>
                    <a:bodyPr/>
                    <a:lstStyle/>
                    <a:p>
                      <a:r>
                        <a:rPr lang="en-US" sz="1400" dirty="0"/>
                        <a:t>30</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400" dirty="0"/>
                        <a:t>2x</a:t>
                      </a:r>
                      <a:r>
                        <a:rPr lang="en-US" sz="1400" b="0" i="0" u="none" strike="noStrike" cap="none" dirty="0">
                          <a:solidFill>
                            <a:srgbClr val="000000"/>
                          </a:solidFill>
                          <a:effectLst/>
                          <a:latin typeface="Arial"/>
                          <a:ea typeface="Arial"/>
                          <a:cs typeface="Arial"/>
                          <a:sym typeface="Arial"/>
                        </a:rPr>
                        <a:t>K80</a:t>
                      </a:r>
                      <a:endParaRPr lang="en-US" sz="1400" dirty="0"/>
                    </a:p>
                  </a:txBody>
                  <a:tcPr/>
                </a:tc>
                <a:tc>
                  <a:txBody>
                    <a:bodyPr/>
                    <a:lstStyle/>
                    <a:p>
                      <a:r>
                        <a:rPr lang="en-US" sz="1400" dirty="0"/>
                        <a:t>1,336</a:t>
                      </a:r>
                    </a:p>
                  </a:txBody>
                  <a:tcPr/>
                </a:tc>
                <a:tc>
                  <a:txBody>
                    <a:bodyPr/>
                    <a:lstStyle/>
                    <a:p>
                      <a:r>
                        <a:rPr lang="en-US" sz="1400" dirty="0"/>
                        <a:t>123</a:t>
                      </a:r>
                    </a:p>
                  </a:txBody>
                  <a:tcPr/>
                </a:tc>
                <a:extLst>
                  <a:ext uri="{0D108BD9-81ED-4DB2-BD59-A6C34878D82A}">
                    <a16:rowId xmlns:a16="http://schemas.microsoft.com/office/drawing/2014/main" val="1562278613"/>
                  </a:ext>
                </a:extLst>
              </a:tr>
            </a:tbl>
          </a:graphicData>
        </a:graphic>
      </p:graphicFrame>
      <p:pic>
        <p:nvPicPr>
          <p:cNvPr id="6" name="Picture 4" descr="VM symbol | Microsoft Azure Mono">
            <a:extLst>
              <a:ext uri="{FF2B5EF4-FFF2-40B4-BE49-F238E27FC236}">
                <a16:creationId xmlns:a16="http://schemas.microsoft.com/office/drawing/2014/main" id="{9A682223-A21D-864E-AEB9-7BBFDAFA8F8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98856" y="35858"/>
            <a:ext cx="692493" cy="653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7253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091A48BD-28C5-FC47-AD99-19061F632127}"/>
              </a:ext>
            </a:extLst>
          </p:cNvPr>
          <p:cNvSpPr/>
          <p:nvPr/>
        </p:nvSpPr>
        <p:spPr>
          <a:xfrm>
            <a:off x="3366626" y="2252920"/>
            <a:ext cx="1271385" cy="1288351"/>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91A715E4-5EB3-714A-8354-97AF1693540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61179" y="63538"/>
            <a:ext cx="1105107" cy="1114019"/>
          </a:xfrm>
          <a:prstGeom prst="rect">
            <a:avLst/>
          </a:prstGeom>
        </p:spPr>
      </p:pic>
      <p:pic>
        <p:nvPicPr>
          <p:cNvPr id="10" name="Picture 9">
            <a:extLst>
              <a:ext uri="{FF2B5EF4-FFF2-40B4-BE49-F238E27FC236}">
                <a16:creationId xmlns:a16="http://schemas.microsoft.com/office/drawing/2014/main" id="{5283204D-BBF5-A349-A6E7-7943340A2B7C}"/>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89941" y="2454152"/>
            <a:ext cx="876685" cy="876685"/>
          </a:xfrm>
          <a:prstGeom prst="rect">
            <a:avLst/>
          </a:prstGeom>
        </p:spPr>
      </p:pic>
      <p:pic>
        <p:nvPicPr>
          <p:cNvPr id="11" name="Picture 10">
            <a:extLst>
              <a:ext uri="{FF2B5EF4-FFF2-40B4-BE49-F238E27FC236}">
                <a16:creationId xmlns:a16="http://schemas.microsoft.com/office/drawing/2014/main" id="{25C341AC-5F5C-6644-8E1D-43BC4FC99D55}"/>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366626" y="2362711"/>
            <a:ext cx="876685" cy="876685"/>
          </a:xfrm>
          <a:prstGeom prst="rect">
            <a:avLst/>
          </a:prstGeom>
        </p:spPr>
      </p:pic>
      <p:pic>
        <p:nvPicPr>
          <p:cNvPr id="12" name="Picture 11">
            <a:extLst>
              <a:ext uri="{FF2B5EF4-FFF2-40B4-BE49-F238E27FC236}">
                <a16:creationId xmlns:a16="http://schemas.microsoft.com/office/drawing/2014/main" id="{25606F25-0A4B-014C-8B68-FEA6B18C9774}"/>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761326" y="2472501"/>
            <a:ext cx="876685" cy="876685"/>
          </a:xfrm>
          <a:prstGeom prst="rect">
            <a:avLst/>
          </a:prstGeom>
        </p:spPr>
      </p:pic>
      <p:pic>
        <p:nvPicPr>
          <p:cNvPr id="13" name="Picture 12">
            <a:extLst>
              <a:ext uri="{FF2B5EF4-FFF2-40B4-BE49-F238E27FC236}">
                <a16:creationId xmlns:a16="http://schemas.microsoft.com/office/drawing/2014/main" id="{88CB2EA1-C7F2-D74E-8FFB-652C81F8E36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656898" y="2454150"/>
            <a:ext cx="876685" cy="876685"/>
          </a:xfrm>
          <a:prstGeom prst="rect">
            <a:avLst/>
          </a:prstGeom>
        </p:spPr>
      </p:pic>
      <p:sp>
        <p:nvSpPr>
          <p:cNvPr id="20" name="Left Bracket 19">
            <a:extLst>
              <a:ext uri="{FF2B5EF4-FFF2-40B4-BE49-F238E27FC236}">
                <a16:creationId xmlns:a16="http://schemas.microsoft.com/office/drawing/2014/main" id="{11580B47-5A48-2544-8E10-60DAF967764B}"/>
              </a:ext>
            </a:extLst>
          </p:cNvPr>
          <p:cNvSpPr/>
          <p:nvPr/>
        </p:nvSpPr>
        <p:spPr>
          <a:xfrm rot="5400000">
            <a:off x="5479735" y="-933438"/>
            <a:ext cx="696408" cy="5296301"/>
          </a:xfrm>
          <a:prstGeom prst="leftBracket">
            <a:avLst/>
          </a:prstGeom>
          <a:ln w="635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68C53F94-3BC2-8C40-AD3D-32EACDFC6CEB}"/>
              </a:ext>
            </a:extLst>
          </p:cNvPr>
          <p:cNvSpPr txBox="1"/>
          <p:nvPr/>
        </p:nvSpPr>
        <p:spPr>
          <a:xfrm>
            <a:off x="6466262" y="353226"/>
            <a:ext cx="1124031" cy="307777"/>
          </a:xfrm>
          <a:prstGeom prst="rect">
            <a:avLst/>
          </a:prstGeom>
          <a:noFill/>
        </p:spPr>
        <p:txBody>
          <a:bodyPr wrap="square" rtlCol="0">
            <a:spAutoFit/>
          </a:bodyPr>
          <a:lstStyle/>
          <a:p>
            <a:r>
              <a:rPr lang="en-US" dirty="0"/>
              <a:t>Azure AD</a:t>
            </a:r>
          </a:p>
        </p:txBody>
      </p:sp>
      <p:sp>
        <p:nvSpPr>
          <p:cNvPr id="22" name="TextBox 21">
            <a:extLst>
              <a:ext uri="{FF2B5EF4-FFF2-40B4-BE49-F238E27FC236}">
                <a16:creationId xmlns:a16="http://schemas.microsoft.com/office/drawing/2014/main" id="{1BA427F5-B187-F749-8FB0-44D4530621CA}"/>
              </a:ext>
            </a:extLst>
          </p:cNvPr>
          <p:cNvSpPr txBox="1"/>
          <p:nvPr/>
        </p:nvSpPr>
        <p:spPr>
          <a:xfrm>
            <a:off x="9255988" y="1996762"/>
            <a:ext cx="1275488" cy="523220"/>
          </a:xfrm>
          <a:prstGeom prst="rect">
            <a:avLst/>
          </a:prstGeom>
          <a:noFill/>
        </p:spPr>
        <p:txBody>
          <a:bodyPr wrap="square" rtlCol="0">
            <a:spAutoFit/>
          </a:bodyPr>
          <a:lstStyle/>
          <a:p>
            <a:r>
              <a:rPr lang="en-US" dirty="0"/>
              <a:t>Azure</a:t>
            </a:r>
          </a:p>
          <a:p>
            <a:r>
              <a:rPr lang="en-US" dirty="0"/>
              <a:t>Subscriptions</a:t>
            </a:r>
          </a:p>
        </p:txBody>
      </p:sp>
      <p:sp>
        <p:nvSpPr>
          <p:cNvPr id="23" name="TextBox 22">
            <a:extLst>
              <a:ext uri="{FF2B5EF4-FFF2-40B4-BE49-F238E27FC236}">
                <a16:creationId xmlns:a16="http://schemas.microsoft.com/office/drawing/2014/main" id="{8098C6DE-2487-4844-BB4E-C6CCAEDDE704}"/>
              </a:ext>
            </a:extLst>
          </p:cNvPr>
          <p:cNvSpPr txBox="1"/>
          <p:nvPr/>
        </p:nvSpPr>
        <p:spPr>
          <a:xfrm>
            <a:off x="2153796" y="1872692"/>
            <a:ext cx="876685" cy="380228"/>
          </a:xfrm>
          <a:prstGeom prst="rect">
            <a:avLst/>
          </a:prstGeom>
          <a:noFill/>
        </p:spPr>
        <p:txBody>
          <a:bodyPr wrap="square" rtlCol="0">
            <a:spAutoFit/>
          </a:bodyPr>
          <a:lstStyle/>
          <a:p>
            <a:r>
              <a:rPr lang="en-US" dirty="0"/>
              <a:t>Users</a:t>
            </a:r>
          </a:p>
        </p:txBody>
      </p:sp>
      <p:sp>
        <p:nvSpPr>
          <p:cNvPr id="24" name="TextBox 23">
            <a:extLst>
              <a:ext uri="{FF2B5EF4-FFF2-40B4-BE49-F238E27FC236}">
                <a16:creationId xmlns:a16="http://schemas.microsoft.com/office/drawing/2014/main" id="{C0421766-ECD7-7B48-A122-92ADB6136CAB}"/>
              </a:ext>
            </a:extLst>
          </p:cNvPr>
          <p:cNvSpPr txBox="1"/>
          <p:nvPr/>
        </p:nvSpPr>
        <p:spPr>
          <a:xfrm>
            <a:off x="3556557" y="1870721"/>
            <a:ext cx="1025992" cy="380228"/>
          </a:xfrm>
          <a:prstGeom prst="rect">
            <a:avLst/>
          </a:prstGeom>
          <a:noFill/>
        </p:spPr>
        <p:txBody>
          <a:bodyPr wrap="square" rtlCol="0">
            <a:spAutoFit/>
          </a:bodyPr>
          <a:lstStyle/>
          <a:p>
            <a:r>
              <a:rPr lang="en-US" dirty="0"/>
              <a:t>Groups</a:t>
            </a:r>
          </a:p>
        </p:txBody>
      </p:sp>
      <p:pic>
        <p:nvPicPr>
          <p:cNvPr id="26" name="Picture 25" descr="Icon&#10;&#10;Description automatically generated">
            <a:extLst>
              <a:ext uri="{FF2B5EF4-FFF2-40B4-BE49-F238E27FC236}">
                <a16:creationId xmlns:a16="http://schemas.microsoft.com/office/drawing/2014/main" id="{37F1DEC9-D601-4845-9F82-D8CDE3E3E9AE}"/>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598232" y="3570531"/>
            <a:ext cx="827620" cy="646332"/>
          </a:xfrm>
          <a:prstGeom prst="rect">
            <a:avLst/>
          </a:prstGeom>
        </p:spPr>
      </p:pic>
      <p:pic>
        <p:nvPicPr>
          <p:cNvPr id="27" name="Picture 26" descr="Icon&#10;&#10;Description automatically generated">
            <a:extLst>
              <a:ext uri="{FF2B5EF4-FFF2-40B4-BE49-F238E27FC236}">
                <a16:creationId xmlns:a16="http://schemas.microsoft.com/office/drawing/2014/main" id="{D0902EEA-1D28-F148-994C-44C2BBA08479}"/>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8236100" y="3570531"/>
            <a:ext cx="827620" cy="646332"/>
          </a:xfrm>
          <a:prstGeom prst="rect">
            <a:avLst/>
          </a:prstGeom>
        </p:spPr>
      </p:pic>
      <p:cxnSp>
        <p:nvCxnSpPr>
          <p:cNvPr id="29" name="Elbow Connector 28">
            <a:extLst>
              <a:ext uri="{FF2B5EF4-FFF2-40B4-BE49-F238E27FC236}">
                <a16:creationId xmlns:a16="http://schemas.microsoft.com/office/drawing/2014/main" id="{32BE9A65-DDC4-9847-A7A4-46F10BCDFEE5}"/>
              </a:ext>
            </a:extLst>
          </p:cNvPr>
          <p:cNvCxnSpPr>
            <a:cxnSpLocks/>
            <a:endCxn id="26" idx="0"/>
          </p:cNvCxnSpPr>
          <p:nvPr/>
        </p:nvCxnSpPr>
        <p:spPr>
          <a:xfrm rot="5400000">
            <a:off x="7222722" y="2678319"/>
            <a:ext cx="681533" cy="1102891"/>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29">
            <a:extLst>
              <a:ext uri="{FF2B5EF4-FFF2-40B4-BE49-F238E27FC236}">
                <a16:creationId xmlns:a16="http://schemas.microsoft.com/office/drawing/2014/main" id="{A6C6408D-AC04-3A46-BCB0-374CA8CA2B65}"/>
              </a:ext>
            </a:extLst>
          </p:cNvPr>
          <p:cNvCxnSpPr>
            <a:cxnSpLocks/>
            <a:endCxn id="27" idx="0"/>
          </p:cNvCxnSpPr>
          <p:nvPr/>
        </p:nvCxnSpPr>
        <p:spPr>
          <a:xfrm rot="16200000" flipH="1">
            <a:off x="8041655" y="2962275"/>
            <a:ext cx="681533" cy="534977"/>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7E319201-7655-CB49-8D3E-5F4C106689F3}"/>
              </a:ext>
            </a:extLst>
          </p:cNvPr>
          <p:cNvSpPr txBox="1"/>
          <p:nvPr/>
        </p:nvSpPr>
        <p:spPr>
          <a:xfrm>
            <a:off x="10763509" y="3570532"/>
            <a:ext cx="1586337" cy="646331"/>
          </a:xfrm>
          <a:prstGeom prst="rect">
            <a:avLst/>
          </a:prstGeom>
          <a:noFill/>
        </p:spPr>
        <p:txBody>
          <a:bodyPr wrap="square" rtlCol="0">
            <a:spAutoFit/>
          </a:bodyPr>
          <a:lstStyle/>
          <a:p>
            <a:pPr algn="ctr"/>
            <a:r>
              <a:rPr lang="en-US" dirty="0"/>
              <a:t>Resource</a:t>
            </a:r>
          </a:p>
          <a:p>
            <a:pPr algn="ctr"/>
            <a:r>
              <a:rPr lang="en-US" dirty="0"/>
              <a:t>Groups</a:t>
            </a:r>
          </a:p>
        </p:txBody>
      </p:sp>
      <p:sp>
        <p:nvSpPr>
          <p:cNvPr id="38" name="TextBox 37">
            <a:extLst>
              <a:ext uri="{FF2B5EF4-FFF2-40B4-BE49-F238E27FC236}">
                <a16:creationId xmlns:a16="http://schemas.microsoft.com/office/drawing/2014/main" id="{F770A73A-15CA-EC4A-954D-62C3DED74864}"/>
              </a:ext>
            </a:extLst>
          </p:cNvPr>
          <p:cNvSpPr txBox="1"/>
          <p:nvPr/>
        </p:nvSpPr>
        <p:spPr>
          <a:xfrm>
            <a:off x="10756713" y="5193930"/>
            <a:ext cx="1586337" cy="369332"/>
          </a:xfrm>
          <a:prstGeom prst="rect">
            <a:avLst/>
          </a:prstGeom>
          <a:noFill/>
        </p:spPr>
        <p:txBody>
          <a:bodyPr wrap="square" rtlCol="0">
            <a:spAutoFit/>
          </a:bodyPr>
          <a:lstStyle/>
          <a:p>
            <a:pPr algn="ctr"/>
            <a:r>
              <a:rPr lang="en-US" dirty="0"/>
              <a:t>Resources</a:t>
            </a:r>
          </a:p>
        </p:txBody>
      </p:sp>
      <p:cxnSp>
        <p:nvCxnSpPr>
          <p:cNvPr id="58" name="Elbow Connector 57">
            <a:extLst>
              <a:ext uri="{FF2B5EF4-FFF2-40B4-BE49-F238E27FC236}">
                <a16:creationId xmlns:a16="http://schemas.microsoft.com/office/drawing/2014/main" id="{914B04F7-A3EB-D847-ABFD-CAEFB9F9A889}"/>
              </a:ext>
            </a:extLst>
          </p:cNvPr>
          <p:cNvCxnSpPr>
            <a:cxnSpLocks/>
            <a:stCxn id="26" idx="2"/>
            <a:endCxn id="45" idx="0"/>
          </p:cNvCxnSpPr>
          <p:nvPr/>
        </p:nvCxnSpPr>
        <p:spPr>
          <a:xfrm rot="5400000">
            <a:off x="6619778" y="4436471"/>
            <a:ext cx="611872" cy="172656"/>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a:extLst>
              <a:ext uri="{FF2B5EF4-FFF2-40B4-BE49-F238E27FC236}">
                <a16:creationId xmlns:a16="http://schemas.microsoft.com/office/drawing/2014/main" id="{6BEC4BDE-F81D-F443-A016-E8403D8FE27B}"/>
              </a:ext>
            </a:extLst>
          </p:cNvPr>
          <p:cNvCxnSpPr>
            <a:cxnSpLocks/>
            <a:stCxn id="27" idx="2"/>
            <a:endCxn id="54" idx="0"/>
          </p:cNvCxnSpPr>
          <p:nvPr/>
        </p:nvCxnSpPr>
        <p:spPr>
          <a:xfrm rot="5400000">
            <a:off x="8271422" y="4450247"/>
            <a:ext cx="611872" cy="145104"/>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4" name="Picture 63" descr="Icon&#10;&#10;Description automatically generated">
            <a:extLst>
              <a:ext uri="{FF2B5EF4-FFF2-40B4-BE49-F238E27FC236}">
                <a16:creationId xmlns:a16="http://schemas.microsoft.com/office/drawing/2014/main" id="{DE46DC45-2430-A64E-A00C-7D5B342AF0BA}"/>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873968" y="3586239"/>
            <a:ext cx="827620" cy="646332"/>
          </a:xfrm>
          <a:prstGeom prst="rect">
            <a:avLst/>
          </a:prstGeom>
        </p:spPr>
      </p:pic>
      <p:cxnSp>
        <p:nvCxnSpPr>
          <p:cNvPr id="65" name="Elbow Connector 64">
            <a:extLst>
              <a:ext uri="{FF2B5EF4-FFF2-40B4-BE49-F238E27FC236}">
                <a16:creationId xmlns:a16="http://schemas.microsoft.com/office/drawing/2014/main" id="{14E72EC4-B73D-604A-89B3-B64686C1325A}"/>
              </a:ext>
            </a:extLst>
          </p:cNvPr>
          <p:cNvCxnSpPr>
            <a:cxnSpLocks/>
            <a:endCxn id="64" idx="0"/>
          </p:cNvCxnSpPr>
          <p:nvPr/>
        </p:nvCxnSpPr>
        <p:spPr>
          <a:xfrm rot="16200000" flipH="1">
            <a:off x="8852735" y="2151195"/>
            <a:ext cx="697241" cy="2172845"/>
          </a:xfrm>
          <a:prstGeom prst="bentConnector3">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Elbow Connector 73">
            <a:extLst>
              <a:ext uri="{FF2B5EF4-FFF2-40B4-BE49-F238E27FC236}">
                <a16:creationId xmlns:a16="http://schemas.microsoft.com/office/drawing/2014/main" id="{2D826F8A-A8FC-0846-BFCE-C26E74C3E75B}"/>
              </a:ext>
            </a:extLst>
          </p:cNvPr>
          <p:cNvCxnSpPr>
            <a:cxnSpLocks/>
            <a:stCxn id="64" idx="2"/>
            <a:endCxn id="69" idx="0"/>
          </p:cNvCxnSpPr>
          <p:nvPr/>
        </p:nvCxnSpPr>
        <p:spPr>
          <a:xfrm rot="5400000">
            <a:off x="9926925" y="4467882"/>
            <a:ext cx="596164" cy="125543"/>
          </a:xfrm>
          <a:prstGeom prst="bentConnector3">
            <a:avLst>
              <a:gd name="adj1" fmla="val 50000"/>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5" name="Elbow Connector 84">
            <a:extLst>
              <a:ext uri="{FF2B5EF4-FFF2-40B4-BE49-F238E27FC236}">
                <a16:creationId xmlns:a16="http://schemas.microsoft.com/office/drawing/2014/main" id="{1908499C-C541-F44D-9DF5-B640090D4488}"/>
              </a:ext>
            </a:extLst>
          </p:cNvPr>
          <p:cNvCxnSpPr>
            <a:cxnSpLocks/>
            <a:stCxn id="14" idx="2"/>
            <a:endCxn id="45" idx="1"/>
          </p:cNvCxnSpPr>
          <p:nvPr/>
        </p:nvCxnSpPr>
        <p:spPr>
          <a:xfrm rot="16200000" flipH="1">
            <a:off x="4101964" y="3441625"/>
            <a:ext cx="1938278" cy="2137569"/>
          </a:xfrm>
          <a:prstGeom prst="bentConnector2">
            <a:avLst/>
          </a:prstGeom>
          <a:ln w="635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88" name="Elbow Connector 87">
            <a:extLst>
              <a:ext uri="{FF2B5EF4-FFF2-40B4-BE49-F238E27FC236}">
                <a16:creationId xmlns:a16="http://schemas.microsoft.com/office/drawing/2014/main" id="{B52443D7-6147-034F-A8EF-32B15BF5CCD6}"/>
              </a:ext>
            </a:extLst>
          </p:cNvPr>
          <p:cNvCxnSpPr>
            <a:cxnSpLocks/>
            <a:stCxn id="43" idx="2"/>
            <a:endCxn id="69" idx="2"/>
          </p:cNvCxnSpPr>
          <p:nvPr/>
        </p:nvCxnSpPr>
        <p:spPr>
          <a:xfrm rot="16200000" flipH="1">
            <a:off x="8494845" y="4462972"/>
            <a:ext cx="23651" cy="3311130"/>
          </a:xfrm>
          <a:prstGeom prst="bentConnector3">
            <a:avLst>
              <a:gd name="adj1" fmla="val 2715390"/>
            </a:avLst>
          </a:prstGeom>
          <a:ln w="63500">
            <a:solidFill>
              <a:srgbClr val="00B0F0"/>
            </a:solidFill>
            <a:prstDash val="sysDot"/>
            <a:tailEnd type="triangle"/>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BBCFE21-0855-6249-9AB4-11CA26745AB1}"/>
              </a:ext>
            </a:extLst>
          </p:cNvPr>
          <p:cNvGrpSpPr/>
          <p:nvPr/>
        </p:nvGrpSpPr>
        <p:grpSpPr>
          <a:xfrm>
            <a:off x="9462737" y="4828735"/>
            <a:ext cx="1455255" cy="1301628"/>
            <a:chOff x="8931391" y="4828735"/>
            <a:chExt cx="1455255" cy="1301628"/>
          </a:xfrm>
        </p:grpSpPr>
        <p:sp>
          <p:nvSpPr>
            <p:cNvPr id="69" name="Rounded Rectangle 68">
              <a:extLst>
                <a:ext uri="{FF2B5EF4-FFF2-40B4-BE49-F238E27FC236}">
                  <a16:creationId xmlns:a16="http://schemas.microsoft.com/office/drawing/2014/main" id="{8C8C35D6-84F3-AB47-888F-CF04455DC9DF}"/>
                </a:ext>
              </a:extLst>
            </p:cNvPr>
            <p:cNvSpPr/>
            <p:nvPr/>
          </p:nvSpPr>
          <p:spPr>
            <a:xfrm>
              <a:off x="8931391"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Icon&#10;&#10;Description automatically generated">
              <a:extLst>
                <a:ext uri="{FF2B5EF4-FFF2-40B4-BE49-F238E27FC236}">
                  <a16:creationId xmlns:a16="http://schemas.microsoft.com/office/drawing/2014/main" id="{EEABF927-8B89-FF40-9A8F-357E7753DC3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9406886" y="5555160"/>
              <a:ext cx="446275" cy="551552"/>
            </a:xfrm>
            <a:prstGeom prst="rect">
              <a:avLst/>
            </a:prstGeom>
          </p:spPr>
        </p:pic>
        <p:sp>
          <p:nvSpPr>
            <p:cNvPr id="78" name="TextBox 77">
              <a:extLst>
                <a:ext uri="{FF2B5EF4-FFF2-40B4-BE49-F238E27FC236}">
                  <a16:creationId xmlns:a16="http://schemas.microsoft.com/office/drawing/2014/main" id="{EBCFFB33-0A7B-D54C-8A22-E0CCF94D2111}"/>
                </a:ext>
              </a:extLst>
            </p:cNvPr>
            <p:cNvSpPr txBox="1"/>
            <p:nvPr/>
          </p:nvSpPr>
          <p:spPr>
            <a:xfrm>
              <a:off x="9008591" y="5669092"/>
              <a:ext cx="439709" cy="369332"/>
            </a:xfrm>
            <a:prstGeom prst="rect">
              <a:avLst/>
            </a:prstGeom>
            <a:noFill/>
          </p:spPr>
          <p:txBody>
            <a:bodyPr wrap="square" rtlCol="0">
              <a:spAutoFit/>
            </a:bodyPr>
            <a:lstStyle/>
            <a:p>
              <a:r>
                <a:rPr lang="en-US" b="1" dirty="0"/>
                <a:t>S:</a:t>
              </a:r>
            </a:p>
          </p:txBody>
        </p:sp>
        <p:pic>
          <p:nvPicPr>
            <p:cNvPr id="1026" name="Picture 2" descr="Azure Storage Blob Icon – Free Download, PNG and Vector">
              <a:extLst>
                <a:ext uri="{FF2B5EF4-FFF2-40B4-BE49-F238E27FC236}">
                  <a16:creationId xmlns:a16="http://schemas.microsoft.com/office/drawing/2014/main" id="{2152FA8C-7E78-564E-A555-C30AF6EF59DF}"/>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9259915" y="4839673"/>
              <a:ext cx="740215" cy="740215"/>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a:extLst>
                <a:ext uri="{FF2B5EF4-FFF2-40B4-BE49-F238E27FC236}">
                  <a16:creationId xmlns:a16="http://schemas.microsoft.com/office/drawing/2014/main" id="{7B5A9765-CE9D-0042-936F-1FF8EB708FA6}"/>
                </a:ext>
              </a:extLst>
            </p:cNvPr>
            <p:cNvSpPr txBox="1"/>
            <p:nvPr/>
          </p:nvSpPr>
          <p:spPr>
            <a:xfrm>
              <a:off x="9846595" y="5704800"/>
              <a:ext cx="540051" cy="276999"/>
            </a:xfrm>
            <a:prstGeom prst="rect">
              <a:avLst/>
            </a:prstGeom>
            <a:noFill/>
          </p:spPr>
          <p:txBody>
            <a:bodyPr wrap="square" rtlCol="0">
              <a:spAutoFit/>
            </a:bodyPr>
            <a:lstStyle/>
            <a:p>
              <a:pPr algn="ctr"/>
              <a:r>
                <a:rPr lang="en-US" sz="1200" b="1" dirty="0"/>
                <a:t>Disk</a:t>
              </a:r>
            </a:p>
          </p:txBody>
        </p:sp>
        <p:sp>
          <p:nvSpPr>
            <p:cNvPr id="47" name="TextBox 46">
              <a:extLst>
                <a:ext uri="{FF2B5EF4-FFF2-40B4-BE49-F238E27FC236}">
                  <a16:creationId xmlns:a16="http://schemas.microsoft.com/office/drawing/2014/main" id="{6FD5C50E-443F-4A40-AF43-1CEF54E1C0E1}"/>
                </a:ext>
              </a:extLst>
            </p:cNvPr>
            <p:cNvSpPr txBox="1"/>
            <p:nvPr/>
          </p:nvSpPr>
          <p:spPr>
            <a:xfrm>
              <a:off x="9818465" y="5234705"/>
              <a:ext cx="540051" cy="276999"/>
            </a:xfrm>
            <a:prstGeom prst="rect">
              <a:avLst/>
            </a:prstGeom>
            <a:noFill/>
          </p:spPr>
          <p:txBody>
            <a:bodyPr wrap="square" rtlCol="0">
              <a:spAutoFit/>
            </a:bodyPr>
            <a:lstStyle/>
            <a:p>
              <a:pPr algn="ctr"/>
              <a:r>
                <a:rPr lang="en-US" sz="1200" b="1" dirty="0"/>
                <a:t>Blob</a:t>
              </a:r>
            </a:p>
          </p:txBody>
        </p:sp>
      </p:grpSp>
      <p:grpSp>
        <p:nvGrpSpPr>
          <p:cNvPr id="4" name="Group 3">
            <a:extLst>
              <a:ext uri="{FF2B5EF4-FFF2-40B4-BE49-F238E27FC236}">
                <a16:creationId xmlns:a16="http://schemas.microsoft.com/office/drawing/2014/main" id="{B91D8D01-9157-D04E-A79C-7C4BB378C739}"/>
              </a:ext>
            </a:extLst>
          </p:cNvPr>
          <p:cNvGrpSpPr/>
          <p:nvPr/>
        </p:nvGrpSpPr>
        <p:grpSpPr>
          <a:xfrm>
            <a:off x="7805308" y="4828735"/>
            <a:ext cx="1461097" cy="1301628"/>
            <a:chOff x="7273962" y="4828735"/>
            <a:chExt cx="1461097" cy="1301628"/>
          </a:xfrm>
        </p:grpSpPr>
        <p:sp>
          <p:nvSpPr>
            <p:cNvPr id="54" name="Rounded Rectangle 53">
              <a:extLst>
                <a:ext uri="{FF2B5EF4-FFF2-40B4-BE49-F238E27FC236}">
                  <a16:creationId xmlns:a16="http://schemas.microsoft.com/office/drawing/2014/main" id="{9992BEDE-6A0D-9544-AC1F-D6E9FA927968}"/>
                </a:ext>
              </a:extLst>
            </p:cNvPr>
            <p:cNvSpPr/>
            <p:nvPr/>
          </p:nvSpPr>
          <p:spPr>
            <a:xfrm>
              <a:off x="7273962"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 name="Picture 54" descr="Icon&#10;&#10;Description automatically generated">
              <a:extLst>
                <a:ext uri="{FF2B5EF4-FFF2-40B4-BE49-F238E27FC236}">
                  <a16:creationId xmlns:a16="http://schemas.microsoft.com/office/drawing/2014/main" id="{E915D7DA-0AE7-BD4B-8AE3-F000696142F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330870" y="4946780"/>
              <a:ext cx="587462" cy="556812"/>
            </a:xfrm>
            <a:prstGeom prst="rect">
              <a:avLst/>
            </a:prstGeom>
          </p:spPr>
        </p:pic>
        <p:pic>
          <p:nvPicPr>
            <p:cNvPr id="56" name="Picture 55" descr="Icon&#10;&#10;Description automatically generated">
              <a:extLst>
                <a:ext uri="{FF2B5EF4-FFF2-40B4-BE49-F238E27FC236}">
                  <a16:creationId xmlns:a16="http://schemas.microsoft.com/office/drawing/2014/main" id="{F37DA0B7-CF0E-E641-AC8B-C899CA4DDF3A}"/>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8023392" y="4946780"/>
              <a:ext cx="587462" cy="556812"/>
            </a:xfrm>
            <a:prstGeom prst="rect">
              <a:avLst/>
            </a:prstGeom>
          </p:spPr>
        </p:pic>
        <p:pic>
          <p:nvPicPr>
            <p:cNvPr id="57" name="Picture 56" descr="Icon&#10;&#10;Description automatically generated">
              <a:extLst>
                <a:ext uri="{FF2B5EF4-FFF2-40B4-BE49-F238E27FC236}">
                  <a16:creationId xmlns:a16="http://schemas.microsoft.com/office/drawing/2014/main" id="{70DDCA01-D579-6140-BA05-9BBB2035C198}"/>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762041" y="5555160"/>
              <a:ext cx="446275" cy="551552"/>
            </a:xfrm>
            <a:prstGeom prst="rect">
              <a:avLst/>
            </a:prstGeom>
          </p:spPr>
        </p:pic>
        <p:sp>
          <p:nvSpPr>
            <p:cNvPr id="80" name="TextBox 79">
              <a:extLst>
                <a:ext uri="{FF2B5EF4-FFF2-40B4-BE49-F238E27FC236}">
                  <a16:creationId xmlns:a16="http://schemas.microsoft.com/office/drawing/2014/main" id="{9E8D2C50-0B75-3B49-B674-2E3A5A29053E}"/>
                </a:ext>
              </a:extLst>
            </p:cNvPr>
            <p:cNvSpPr txBox="1"/>
            <p:nvPr/>
          </p:nvSpPr>
          <p:spPr>
            <a:xfrm>
              <a:off x="7343455" y="5667051"/>
              <a:ext cx="439709" cy="369332"/>
            </a:xfrm>
            <a:prstGeom prst="rect">
              <a:avLst/>
            </a:prstGeom>
            <a:noFill/>
          </p:spPr>
          <p:txBody>
            <a:bodyPr wrap="square" rtlCol="0">
              <a:spAutoFit/>
            </a:bodyPr>
            <a:lstStyle/>
            <a:p>
              <a:r>
                <a:rPr lang="en-US" b="1" dirty="0"/>
                <a:t>P:</a:t>
              </a:r>
            </a:p>
          </p:txBody>
        </p:sp>
        <p:sp>
          <p:nvSpPr>
            <p:cNvPr id="48" name="TextBox 47">
              <a:extLst>
                <a:ext uri="{FF2B5EF4-FFF2-40B4-BE49-F238E27FC236}">
                  <a16:creationId xmlns:a16="http://schemas.microsoft.com/office/drawing/2014/main" id="{4943FB9C-A399-DF47-B099-10E582D05E48}"/>
                </a:ext>
              </a:extLst>
            </p:cNvPr>
            <p:cNvSpPr txBox="1"/>
            <p:nvPr/>
          </p:nvSpPr>
          <p:spPr>
            <a:xfrm>
              <a:off x="8195008" y="5697091"/>
              <a:ext cx="540051" cy="276999"/>
            </a:xfrm>
            <a:prstGeom prst="rect">
              <a:avLst/>
            </a:prstGeom>
            <a:noFill/>
          </p:spPr>
          <p:txBody>
            <a:bodyPr wrap="square" rtlCol="0">
              <a:spAutoFit/>
            </a:bodyPr>
            <a:lstStyle/>
            <a:p>
              <a:pPr algn="ctr"/>
              <a:r>
                <a:rPr lang="en-US" sz="1200" b="1" dirty="0"/>
                <a:t>Disk</a:t>
              </a:r>
            </a:p>
          </p:txBody>
        </p:sp>
      </p:grpSp>
      <p:grpSp>
        <p:nvGrpSpPr>
          <p:cNvPr id="2" name="Group 1">
            <a:extLst>
              <a:ext uri="{FF2B5EF4-FFF2-40B4-BE49-F238E27FC236}">
                <a16:creationId xmlns:a16="http://schemas.microsoft.com/office/drawing/2014/main" id="{3AFA1324-1BB2-B84B-9149-15566B869781}"/>
              </a:ext>
            </a:extLst>
          </p:cNvPr>
          <p:cNvGrpSpPr/>
          <p:nvPr/>
        </p:nvGrpSpPr>
        <p:grpSpPr>
          <a:xfrm>
            <a:off x="6139888" y="4828735"/>
            <a:ext cx="1450405" cy="1301628"/>
            <a:chOff x="5608542" y="4828735"/>
            <a:chExt cx="1450405" cy="1301628"/>
          </a:xfrm>
        </p:grpSpPr>
        <p:sp>
          <p:nvSpPr>
            <p:cNvPr id="45" name="Rounded Rectangle 44">
              <a:extLst>
                <a:ext uri="{FF2B5EF4-FFF2-40B4-BE49-F238E27FC236}">
                  <a16:creationId xmlns:a16="http://schemas.microsoft.com/office/drawing/2014/main" id="{201DB9A2-83C8-604D-8640-8488276DC061}"/>
                </a:ext>
              </a:extLst>
            </p:cNvPr>
            <p:cNvSpPr/>
            <p:nvPr/>
          </p:nvSpPr>
          <p:spPr>
            <a:xfrm>
              <a:off x="5608542" y="4828735"/>
              <a:ext cx="1398996" cy="1301628"/>
            </a:xfrm>
            <a:prstGeom prst="round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descr="Icon&#10;&#10;Description automatically generated">
              <a:extLst>
                <a:ext uri="{FF2B5EF4-FFF2-40B4-BE49-F238E27FC236}">
                  <a16:creationId xmlns:a16="http://schemas.microsoft.com/office/drawing/2014/main" id="{899B9132-82BB-EC41-85AE-50CE544E80FF}"/>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5665450" y="4946780"/>
              <a:ext cx="587462" cy="556812"/>
            </a:xfrm>
            <a:prstGeom prst="rect">
              <a:avLst/>
            </a:prstGeom>
          </p:spPr>
        </p:pic>
        <p:pic>
          <p:nvPicPr>
            <p:cNvPr id="41" name="Picture 40" descr="Icon&#10;&#10;Description automatically generated">
              <a:extLst>
                <a:ext uri="{FF2B5EF4-FFF2-40B4-BE49-F238E27FC236}">
                  <a16:creationId xmlns:a16="http://schemas.microsoft.com/office/drawing/2014/main" id="{CF31B9AC-CEF8-BF41-BDCC-A4ADD69B5B1C}"/>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357972" y="4946780"/>
              <a:ext cx="587462" cy="556812"/>
            </a:xfrm>
            <a:prstGeom prst="rect">
              <a:avLst/>
            </a:prstGeom>
          </p:spPr>
        </p:pic>
        <p:pic>
          <p:nvPicPr>
            <p:cNvPr id="43" name="Picture 42" descr="Icon&#10;&#10;Description automatically generated">
              <a:extLst>
                <a:ext uri="{FF2B5EF4-FFF2-40B4-BE49-F238E27FC236}">
                  <a16:creationId xmlns:a16="http://schemas.microsoft.com/office/drawing/2014/main" id="{A731C218-EF22-0C47-A314-A40D9C0D2A1E}"/>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6096621" y="5555160"/>
              <a:ext cx="446275" cy="551552"/>
            </a:xfrm>
            <a:prstGeom prst="rect">
              <a:avLst/>
            </a:prstGeom>
          </p:spPr>
        </p:pic>
        <p:sp>
          <p:nvSpPr>
            <p:cNvPr id="81" name="TextBox 80">
              <a:extLst>
                <a:ext uri="{FF2B5EF4-FFF2-40B4-BE49-F238E27FC236}">
                  <a16:creationId xmlns:a16="http://schemas.microsoft.com/office/drawing/2014/main" id="{90D064A5-BF66-1E42-918C-0F40340188DC}"/>
                </a:ext>
              </a:extLst>
            </p:cNvPr>
            <p:cNvSpPr txBox="1"/>
            <p:nvPr/>
          </p:nvSpPr>
          <p:spPr>
            <a:xfrm>
              <a:off x="5679016" y="5667051"/>
              <a:ext cx="439709" cy="369332"/>
            </a:xfrm>
            <a:prstGeom prst="rect">
              <a:avLst/>
            </a:prstGeom>
            <a:noFill/>
          </p:spPr>
          <p:txBody>
            <a:bodyPr wrap="square" rtlCol="0">
              <a:spAutoFit/>
            </a:bodyPr>
            <a:lstStyle/>
            <a:p>
              <a:r>
                <a:rPr lang="en-US" b="1" dirty="0"/>
                <a:t>P:</a:t>
              </a:r>
            </a:p>
          </p:txBody>
        </p:sp>
        <p:sp>
          <p:nvSpPr>
            <p:cNvPr id="49" name="TextBox 48">
              <a:extLst>
                <a:ext uri="{FF2B5EF4-FFF2-40B4-BE49-F238E27FC236}">
                  <a16:creationId xmlns:a16="http://schemas.microsoft.com/office/drawing/2014/main" id="{013C64BE-495A-AB48-A014-9AC9BAC37526}"/>
                </a:ext>
              </a:extLst>
            </p:cNvPr>
            <p:cNvSpPr txBox="1"/>
            <p:nvPr/>
          </p:nvSpPr>
          <p:spPr>
            <a:xfrm>
              <a:off x="6518896" y="5714865"/>
              <a:ext cx="540051" cy="276999"/>
            </a:xfrm>
            <a:prstGeom prst="rect">
              <a:avLst/>
            </a:prstGeom>
            <a:noFill/>
          </p:spPr>
          <p:txBody>
            <a:bodyPr wrap="square" rtlCol="0">
              <a:spAutoFit/>
            </a:bodyPr>
            <a:lstStyle/>
            <a:p>
              <a:pPr algn="ctr"/>
              <a:r>
                <a:rPr lang="en-US" sz="1200" b="1" dirty="0"/>
                <a:t>Disk</a:t>
              </a:r>
            </a:p>
          </p:txBody>
        </p:sp>
      </p:grpSp>
      <p:pic>
        <p:nvPicPr>
          <p:cNvPr id="50" name="Picture 2" descr="Keep things tidy by renaming your Azure subscriptions – Paris Polyzos' blog">
            <a:extLst>
              <a:ext uri="{FF2B5EF4-FFF2-40B4-BE49-F238E27FC236}">
                <a16:creationId xmlns:a16="http://schemas.microsoft.com/office/drawing/2014/main" id="{C0180C88-5BE7-2848-A69A-F20928409634}"/>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816699" y="2088746"/>
            <a:ext cx="983522" cy="742559"/>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3A0B33B4-2CA3-424F-AFDE-6C86BBB1F4D5}"/>
              </a:ext>
            </a:extLst>
          </p:cNvPr>
          <p:cNvSpPr txBox="1"/>
          <p:nvPr/>
        </p:nvSpPr>
        <p:spPr>
          <a:xfrm>
            <a:off x="3798" y="4093130"/>
            <a:ext cx="3633967" cy="2031325"/>
          </a:xfrm>
          <a:prstGeom prst="rect">
            <a:avLst/>
          </a:prstGeom>
          <a:noFill/>
        </p:spPr>
        <p:txBody>
          <a:bodyPr wrap="square" rtlCol="0">
            <a:spAutoFit/>
          </a:bodyPr>
          <a:lstStyle/>
          <a:p>
            <a:r>
              <a:rPr lang="en-US" sz="1400" dirty="0"/>
              <a:t>To save money you can "Stop-Deallocate"  VM instances when you are not using them. </a:t>
            </a:r>
          </a:p>
          <a:p>
            <a:endParaRPr lang="en-US" sz="1400" dirty="0"/>
          </a:p>
          <a:p>
            <a:r>
              <a:rPr lang="en-US" sz="1400" dirty="0"/>
              <a:t>You can restart at any time, takes ~3 minutes. All disks (except swap) will be preserved. </a:t>
            </a:r>
          </a:p>
          <a:p>
            <a:endParaRPr lang="en-US" sz="1400" dirty="0"/>
          </a:p>
          <a:p>
            <a:r>
              <a:rPr lang="en-US" sz="1400" dirty="0"/>
              <a:t>You can use AD and resource groups to safely separate projects.</a:t>
            </a:r>
          </a:p>
        </p:txBody>
      </p:sp>
      <p:sp>
        <p:nvSpPr>
          <p:cNvPr id="5" name="TextBox 4">
            <a:extLst>
              <a:ext uri="{FF2B5EF4-FFF2-40B4-BE49-F238E27FC236}">
                <a16:creationId xmlns:a16="http://schemas.microsoft.com/office/drawing/2014/main" id="{92658D0F-ABDA-114B-B324-71F4A0B0CBEC}"/>
              </a:ext>
            </a:extLst>
          </p:cNvPr>
          <p:cNvSpPr txBox="1"/>
          <p:nvPr/>
        </p:nvSpPr>
        <p:spPr>
          <a:xfrm>
            <a:off x="37799" y="63538"/>
            <a:ext cx="3323239" cy="523220"/>
          </a:xfrm>
          <a:prstGeom prst="rect">
            <a:avLst/>
          </a:prstGeom>
          <a:noFill/>
        </p:spPr>
        <p:txBody>
          <a:bodyPr wrap="square" rtlCol="0">
            <a:spAutoFit/>
          </a:bodyPr>
          <a:lstStyle/>
          <a:p>
            <a:r>
              <a:rPr lang="en-US" sz="2800" b="1" dirty="0"/>
              <a:t>Separate Projects</a:t>
            </a:r>
          </a:p>
        </p:txBody>
      </p:sp>
    </p:spTree>
    <p:extLst>
      <p:ext uri="{BB962C8B-B14F-4D97-AF65-F5344CB8AC3E}">
        <p14:creationId xmlns:p14="http://schemas.microsoft.com/office/powerpoint/2010/main" val="15603023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E9F61-055F-1F43-B6F0-A3330AAA1662}"/>
              </a:ext>
            </a:extLst>
          </p:cNvPr>
          <p:cNvSpPr txBox="1"/>
          <p:nvPr/>
        </p:nvSpPr>
        <p:spPr>
          <a:xfrm>
            <a:off x="175972" y="37396"/>
            <a:ext cx="5122170" cy="1077218"/>
          </a:xfrm>
          <a:prstGeom prst="rect">
            <a:avLst/>
          </a:prstGeom>
          <a:noFill/>
        </p:spPr>
        <p:txBody>
          <a:bodyPr wrap="square" rtlCol="0">
            <a:spAutoFit/>
          </a:bodyPr>
          <a:lstStyle/>
          <a:p>
            <a:r>
              <a:rPr lang="en-US" sz="3200" b="1" dirty="0">
                <a:solidFill>
                  <a:srgbClr val="0070C0"/>
                </a:solidFill>
              </a:rPr>
              <a:t>Azure Machine Learning</a:t>
            </a:r>
          </a:p>
          <a:p>
            <a:endParaRPr lang="en-US" sz="3200" b="1" dirty="0">
              <a:solidFill>
                <a:srgbClr val="0070C0"/>
              </a:solidFill>
            </a:endParaRPr>
          </a:p>
        </p:txBody>
      </p:sp>
      <p:sp>
        <p:nvSpPr>
          <p:cNvPr id="2" name="TextBox 1">
            <a:extLst>
              <a:ext uri="{FF2B5EF4-FFF2-40B4-BE49-F238E27FC236}">
                <a16:creationId xmlns:a16="http://schemas.microsoft.com/office/drawing/2014/main" id="{BEF0E5AE-176E-D141-99F8-35ED49666992}"/>
              </a:ext>
            </a:extLst>
          </p:cNvPr>
          <p:cNvSpPr txBox="1"/>
          <p:nvPr/>
        </p:nvSpPr>
        <p:spPr>
          <a:xfrm>
            <a:off x="159394" y="774168"/>
            <a:ext cx="4692591" cy="3539430"/>
          </a:xfrm>
          <a:prstGeom prst="rect">
            <a:avLst/>
          </a:prstGeom>
          <a:noFill/>
        </p:spPr>
        <p:txBody>
          <a:bodyPr wrap="square" rtlCol="0">
            <a:spAutoFit/>
          </a:bodyPr>
          <a:lstStyle/>
          <a:p>
            <a:r>
              <a:rPr lang="en-US" sz="1400" b="1" dirty="0">
                <a:solidFill>
                  <a:srgbClr val="FF0000"/>
                </a:solidFill>
              </a:rPr>
              <a:t>Machine Learning Workspace</a:t>
            </a:r>
            <a:r>
              <a:rPr lang="en-US" sz="1400" dirty="0"/>
              <a:t> – set of tools for ML</a:t>
            </a:r>
          </a:p>
          <a:p>
            <a:endParaRPr lang="en-US" sz="1400" dirty="0"/>
          </a:p>
          <a:p>
            <a:r>
              <a:rPr lang="en-US" sz="1400" b="1" dirty="0">
                <a:solidFill>
                  <a:srgbClr val="FF0000"/>
                </a:solidFill>
              </a:rPr>
              <a:t>Azure Machine Learning Studio</a:t>
            </a:r>
            <a:r>
              <a:rPr lang="en-US" sz="1400" dirty="0"/>
              <a:t>:</a:t>
            </a:r>
          </a:p>
          <a:p>
            <a:pPr marL="285750" indent="-285750">
              <a:buFont typeface="Arial" panose="020B0604020202020204" pitchFamily="34" charset="0"/>
              <a:buChar char="•"/>
            </a:pPr>
            <a:r>
              <a:rPr lang="en-US" sz="1400" dirty="0"/>
              <a:t>Linux VMs (single or clusters)</a:t>
            </a:r>
          </a:p>
          <a:p>
            <a:pPr marL="285750" indent="-285750">
              <a:buFont typeface="Arial" panose="020B0604020202020204" pitchFamily="34" charset="0"/>
              <a:buChar char="•"/>
            </a:pPr>
            <a:r>
              <a:rPr lang="en-US" sz="1400" dirty="0"/>
              <a:t>ML Studio notebooks</a:t>
            </a:r>
          </a:p>
          <a:p>
            <a:pPr marL="285750" indent="-285750">
              <a:buFont typeface="Arial" panose="020B0604020202020204" pitchFamily="34" charset="0"/>
              <a:buChar char="•"/>
            </a:pPr>
            <a:r>
              <a:rPr lang="en-US" sz="1400" dirty="0" err="1"/>
              <a:t>Jupyter</a:t>
            </a:r>
            <a:r>
              <a:rPr lang="en-US" sz="1400" dirty="0"/>
              <a:t> notebooks, or </a:t>
            </a:r>
            <a:r>
              <a:rPr lang="en-US" sz="1400" dirty="0" err="1"/>
              <a:t>Jupyter</a:t>
            </a:r>
            <a:r>
              <a:rPr lang="en-US" sz="1400" dirty="0"/>
              <a:t> Lab, or R studio</a:t>
            </a:r>
          </a:p>
          <a:p>
            <a:pPr marL="285750" indent="-285750">
              <a:buFont typeface="Arial" panose="020B0604020202020204" pitchFamily="34" charset="0"/>
              <a:buChar char="•"/>
            </a:pPr>
            <a:r>
              <a:rPr lang="en-US" sz="1400" dirty="0"/>
              <a:t>python scripts (or R) – can run in terminal</a:t>
            </a:r>
          </a:p>
          <a:p>
            <a:pPr marL="285750" indent="-285750">
              <a:buFont typeface="Arial" panose="020B0604020202020204" pitchFamily="34" charset="0"/>
              <a:buChar char="•"/>
            </a:pPr>
            <a:r>
              <a:rPr lang="en-US" sz="1400" dirty="0"/>
              <a:t>data storage access</a:t>
            </a:r>
          </a:p>
          <a:p>
            <a:pPr marL="285750" indent="-285750">
              <a:buFont typeface="Arial" panose="020B0604020202020204" pitchFamily="34" charset="0"/>
              <a:buChar char="•"/>
            </a:pPr>
            <a:r>
              <a:rPr lang="en-US" sz="1400" dirty="0" err="1"/>
              <a:t>AutoML</a:t>
            </a:r>
            <a:r>
              <a:rPr lang="en-US" sz="1400" dirty="0"/>
              <a:t> (regression, classification, forecasting)</a:t>
            </a:r>
          </a:p>
          <a:p>
            <a:pPr marL="285750" indent="-285750">
              <a:buFont typeface="Arial" panose="020B0604020202020204" pitchFamily="34" charset="0"/>
              <a:buChar char="•"/>
            </a:pPr>
            <a:r>
              <a:rPr lang="en-US" sz="1400" dirty="0"/>
              <a:t>automating experiments and whole ML workflows </a:t>
            </a:r>
            <a:br>
              <a:rPr lang="en-US" sz="1400" dirty="0"/>
            </a:br>
            <a:r>
              <a:rPr lang="en-US" sz="1400" dirty="0"/>
              <a:t>(manually or from scripts): </a:t>
            </a:r>
            <a:br>
              <a:rPr lang="en-US" sz="1400" dirty="0"/>
            </a:br>
            <a:r>
              <a:rPr lang="en-US" sz="1400" dirty="0"/>
              <a:t>.. create datasets (data containers) </a:t>
            </a:r>
            <a:br>
              <a:rPr lang="en-US" sz="1400" dirty="0"/>
            </a:br>
            <a:r>
              <a:rPr lang="en-US" sz="1400" dirty="0"/>
              <a:t>.. models (model containers)</a:t>
            </a:r>
            <a:br>
              <a:rPr lang="en-US" sz="1400" dirty="0"/>
            </a:br>
            <a:r>
              <a:rPr lang="en-US" sz="1400" dirty="0"/>
              <a:t>.. pipelines (executable flow)</a:t>
            </a:r>
            <a:br>
              <a:rPr lang="en-US" sz="1400" dirty="0"/>
            </a:br>
            <a:r>
              <a:rPr lang="en-US" sz="1400" dirty="0"/>
              <a:t>.. endpoints (web or for batch)</a:t>
            </a:r>
            <a:br>
              <a:rPr lang="en-US" sz="1400" dirty="0"/>
            </a:br>
            <a:r>
              <a:rPr lang="en-US" sz="1400" dirty="0"/>
              <a:t>.. experiments - submitted pipeline</a:t>
            </a:r>
          </a:p>
        </p:txBody>
      </p:sp>
      <p:sp>
        <p:nvSpPr>
          <p:cNvPr id="7" name="TextBox 6">
            <a:extLst>
              <a:ext uri="{FF2B5EF4-FFF2-40B4-BE49-F238E27FC236}">
                <a16:creationId xmlns:a16="http://schemas.microsoft.com/office/drawing/2014/main" id="{6D08D357-83C1-5946-9B86-0F38F6B08C44}"/>
              </a:ext>
            </a:extLst>
          </p:cNvPr>
          <p:cNvSpPr txBox="1"/>
          <p:nvPr/>
        </p:nvSpPr>
        <p:spPr>
          <a:xfrm>
            <a:off x="6459071" y="3965389"/>
            <a:ext cx="5334813" cy="2492990"/>
          </a:xfrm>
          <a:prstGeom prst="rect">
            <a:avLst/>
          </a:prstGeom>
          <a:noFill/>
        </p:spPr>
        <p:txBody>
          <a:bodyPr wrap="square" rtlCol="0">
            <a:spAutoFit/>
          </a:bodyPr>
          <a:lstStyle/>
          <a:p>
            <a:r>
              <a:rPr lang="en-US" sz="2400" b="1" dirty="0"/>
              <a:t>Azure ML : </a:t>
            </a:r>
            <a:r>
              <a:rPr lang="en-US" sz="2400" b="1" dirty="0">
                <a:hlinkClick r:id="rId3"/>
              </a:rPr>
              <a:t>https://ml.azure.com</a:t>
            </a:r>
            <a:r>
              <a:rPr lang="en-US" sz="2400" b="1" dirty="0"/>
              <a:t> </a:t>
            </a:r>
          </a:p>
          <a:p>
            <a:endParaRPr lang="en-US" sz="1200" dirty="0"/>
          </a:p>
          <a:p>
            <a:pPr marL="171450" indent="-171450">
              <a:buFont typeface="Arial" panose="020B0604020202020204" pitchFamily="34" charset="0"/>
              <a:buChar char="•"/>
            </a:pPr>
            <a:r>
              <a:rPr lang="en-US" sz="1200" dirty="0"/>
              <a:t>Login into </a:t>
            </a:r>
            <a:r>
              <a:rPr lang="en-US" sz="1200" dirty="0">
                <a:hlinkClick r:id="rId4"/>
              </a:rPr>
              <a:t>https://portal.azure.com</a:t>
            </a:r>
            <a:r>
              <a:rPr lang="en-US" sz="1200" dirty="0"/>
              <a:t> </a:t>
            </a:r>
          </a:p>
          <a:p>
            <a:pPr marL="171450" indent="-171450">
              <a:buFont typeface="Arial" panose="020B0604020202020204" pitchFamily="34" charset="0"/>
              <a:buChar char="•"/>
            </a:pPr>
            <a:r>
              <a:rPr lang="en-US" sz="1200" dirty="0"/>
              <a:t>Move mouse to top-right and click on your icon (sign-in/sign-out) and select a directory (you may have several).</a:t>
            </a:r>
          </a:p>
          <a:p>
            <a:pPr marL="171450" indent="-171450">
              <a:buFont typeface="Arial" panose="020B0604020202020204" pitchFamily="34" charset="0"/>
              <a:buChar char="•"/>
            </a:pPr>
            <a:r>
              <a:rPr lang="en-US" sz="1200" dirty="0"/>
              <a:t>Then select subscription</a:t>
            </a:r>
          </a:p>
          <a:p>
            <a:pPr marL="171450" indent="-171450">
              <a:buFont typeface="Arial" panose="020B0604020202020204" pitchFamily="34" charset="0"/>
              <a:buChar char="•"/>
            </a:pPr>
            <a:r>
              <a:rPr lang="en-US" sz="1200" dirty="0"/>
              <a:t>Then go to Machine Learning workspace (can search for it, or it is in the list, you may have several ML workspaces) </a:t>
            </a:r>
            <a:br>
              <a:rPr lang="en-US" sz="1200" dirty="0"/>
            </a:br>
            <a:r>
              <a:rPr lang="en-US" sz="1200" dirty="0"/>
              <a:t>- </a:t>
            </a:r>
            <a:r>
              <a:rPr lang="en-US" sz="1200" dirty="0">
                <a:hlinkClick r:id="rId5"/>
              </a:rPr>
              <a:t>https://ml.azure.com/selectWorkspace</a:t>
            </a:r>
            <a:r>
              <a:rPr lang="en-US" sz="1200" dirty="0"/>
              <a:t>  </a:t>
            </a:r>
          </a:p>
          <a:p>
            <a:pPr marL="171450" indent="-171450">
              <a:buFont typeface="Arial" panose="020B0604020202020204" pitchFamily="34" charset="0"/>
              <a:buChar char="•"/>
            </a:pPr>
            <a:r>
              <a:rPr lang="en-US" sz="1200" dirty="0"/>
              <a:t>One in ML workspace, find and click the </a:t>
            </a:r>
            <a:r>
              <a:rPr lang="en-US" sz="1200" dirty="0" err="1"/>
              <a:t>url</a:t>
            </a:r>
            <a:r>
              <a:rPr lang="en-US" sz="1200" dirty="0"/>
              <a:t> </a:t>
            </a:r>
            <a:br>
              <a:rPr lang="en-US" sz="1200" dirty="0"/>
            </a:br>
            <a:r>
              <a:rPr lang="en-US" sz="1200" dirty="0"/>
              <a:t>to </a:t>
            </a:r>
            <a:r>
              <a:rPr lang="en-US" sz="1200" b="1" dirty="0"/>
              <a:t>Azure Machine Learning Studio.</a:t>
            </a:r>
            <a:endParaRPr lang="en-US" sz="1200" dirty="0"/>
          </a:p>
          <a:p>
            <a:pPr marL="171450" indent="-171450">
              <a:buFont typeface="Arial" panose="020B0604020202020204" pitchFamily="34" charset="0"/>
              <a:buChar char="•"/>
            </a:pPr>
            <a:r>
              <a:rPr lang="en-US" sz="1200" dirty="0"/>
              <a:t>Here you can work with python notebooks, etc.</a:t>
            </a:r>
          </a:p>
        </p:txBody>
      </p:sp>
      <p:pic>
        <p:nvPicPr>
          <p:cNvPr id="6" name="Picture 5">
            <a:extLst>
              <a:ext uri="{FF2B5EF4-FFF2-40B4-BE49-F238E27FC236}">
                <a16:creationId xmlns:a16="http://schemas.microsoft.com/office/drawing/2014/main" id="{85BDB9CD-3109-504C-B0A1-3D8D201025F9}"/>
              </a:ext>
            </a:extLst>
          </p:cNvPr>
          <p:cNvPicPr>
            <a:picLocks noChangeAspect="1"/>
          </p:cNvPicPr>
          <p:nvPr/>
        </p:nvPicPr>
        <p:blipFill>
          <a:blip r:embed="rId6"/>
          <a:stretch>
            <a:fillRect/>
          </a:stretch>
        </p:blipFill>
        <p:spPr>
          <a:xfrm>
            <a:off x="7215105" y="297282"/>
            <a:ext cx="1397000" cy="1295400"/>
          </a:xfrm>
          <a:prstGeom prst="rect">
            <a:avLst/>
          </a:prstGeom>
        </p:spPr>
      </p:pic>
      <p:sp>
        <p:nvSpPr>
          <p:cNvPr id="3" name="TextBox 2">
            <a:extLst>
              <a:ext uri="{FF2B5EF4-FFF2-40B4-BE49-F238E27FC236}">
                <a16:creationId xmlns:a16="http://schemas.microsoft.com/office/drawing/2014/main" id="{144160A3-F4D7-994A-B6B3-AEC28BCD6A82}"/>
              </a:ext>
            </a:extLst>
          </p:cNvPr>
          <p:cNvSpPr txBox="1"/>
          <p:nvPr/>
        </p:nvSpPr>
        <p:spPr>
          <a:xfrm>
            <a:off x="159394" y="4617369"/>
            <a:ext cx="4692590" cy="1384995"/>
          </a:xfrm>
          <a:prstGeom prst="rect">
            <a:avLst/>
          </a:prstGeom>
          <a:noFill/>
        </p:spPr>
        <p:txBody>
          <a:bodyPr wrap="square" rtlCol="0">
            <a:spAutoFit/>
          </a:bodyPr>
          <a:lstStyle/>
          <a:p>
            <a:r>
              <a:rPr lang="en-US" sz="1400" dirty="0"/>
              <a:t>Note:</a:t>
            </a:r>
          </a:p>
          <a:p>
            <a:endParaRPr lang="en-US" sz="1400" dirty="0"/>
          </a:p>
          <a:p>
            <a:r>
              <a:rPr lang="en-US" sz="1400" dirty="0"/>
              <a:t>"</a:t>
            </a:r>
            <a:r>
              <a:rPr lang="en-US" sz="1400" b="1" dirty="0">
                <a:solidFill>
                  <a:srgbClr val="FF0000"/>
                </a:solidFill>
              </a:rPr>
              <a:t>Classic</a:t>
            </a:r>
            <a:r>
              <a:rPr lang="en-US" sz="1400" dirty="0"/>
              <a:t>" is the older version of Azure ML Studio</a:t>
            </a:r>
          </a:p>
          <a:p>
            <a:r>
              <a:rPr lang="en-US" sz="1400" dirty="0"/>
              <a:t>where there is no </a:t>
            </a:r>
            <a:r>
              <a:rPr lang="en-US" sz="1400" dirty="0" err="1"/>
              <a:t>Jupyter</a:t>
            </a:r>
            <a:r>
              <a:rPr lang="en-US" sz="1400" dirty="0"/>
              <a:t> notebook.</a:t>
            </a:r>
          </a:p>
          <a:p>
            <a:r>
              <a:rPr lang="en-US" sz="1400" dirty="0"/>
              <a:t>You can only drag &amp; drop pieces.</a:t>
            </a:r>
          </a:p>
          <a:p>
            <a:r>
              <a:rPr lang="en-US" sz="1400" dirty="0"/>
              <a:t>It is basically the "Designer" part of the new ML Studio.</a:t>
            </a:r>
          </a:p>
        </p:txBody>
      </p:sp>
    </p:spTree>
    <p:extLst>
      <p:ext uri="{BB962C8B-B14F-4D97-AF65-F5344CB8AC3E}">
        <p14:creationId xmlns:p14="http://schemas.microsoft.com/office/powerpoint/2010/main" val="3179884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 software engineer's guide to IoT data science tools">
            <a:extLst>
              <a:ext uri="{FF2B5EF4-FFF2-40B4-BE49-F238E27FC236}">
                <a16:creationId xmlns:a16="http://schemas.microsoft.com/office/drawing/2014/main" id="{7D6F069B-CE28-F148-BD80-1BE9ABD51A7F}"/>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2264558" y="994789"/>
            <a:ext cx="9087784" cy="529814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103CBF6-72EB-B64D-82E1-05C94B0886D9}"/>
              </a:ext>
            </a:extLst>
          </p:cNvPr>
          <p:cNvSpPr txBox="1"/>
          <p:nvPr/>
        </p:nvSpPr>
        <p:spPr>
          <a:xfrm>
            <a:off x="1285834" y="63538"/>
            <a:ext cx="4480413" cy="523220"/>
          </a:xfrm>
          <a:prstGeom prst="rect">
            <a:avLst/>
          </a:prstGeom>
          <a:noFill/>
        </p:spPr>
        <p:txBody>
          <a:bodyPr wrap="square" rtlCol="0">
            <a:spAutoFit/>
          </a:bodyPr>
          <a:lstStyle/>
          <a:p>
            <a:r>
              <a:rPr lang="en-US" sz="2800" b="1" dirty="0"/>
              <a:t>Machine Learning Studio </a:t>
            </a:r>
          </a:p>
        </p:txBody>
      </p:sp>
      <p:sp>
        <p:nvSpPr>
          <p:cNvPr id="7" name="TextBox 6">
            <a:extLst>
              <a:ext uri="{FF2B5EF4-FFF2-40B4-BE49-F238E27FC236}">
                <a16:creationId xmlns:a16="http://schemas.microsoft.com/office/drawing/2014/main" id="{3556EEC3-6948-F84A-A299-0767588E34C2}"/>
              </a:ext>
            </a:extLst>
          </p:cNvPr>
          <p:cNvSpPr txBox="1"/>
          <p:nvPr/>
        </p:nvSpPr>
        <p:spPr>
          <a:xfrm>
            <a:off x="89558" y="1519518"/>
            <a:ext cx="1404190" cy="954107"/>
          </a:xfrm>
          <a:prstGeom prst="rect">
            <a:avLst/>
          </a:prstGeom>
          <a:noFill/>
        </p:spPr>
        <p:txBody>
          <a:bodyPr wrap="square" rtlCol="0">
            <a:spAutoFit/>
          </a:bodyPr>
          <a:lstStyle/>
          <a:p>
            <a:r>
              <a:rPr lang="en-US" sz="1400" dirty="0"/>
              <a:t>Author:</a:t>
            </a:r>
          </a:p>
          <a:p>
            <a:pPr marL="285750" indent="-285750">
              <a:buFont typeface="Arial" panose="020B0604020202020204" pitchFamily="34" charset="0"/>
              <a:buChar char="•"/>
            </a:pPr>
            <a:r>
              <a:rPr lang="en-US" sz="1400" dirty="0"/>
              <a:t>Notebooks</a:t>
            </a:r>
          </a:p>
          <a:p>
            <a:pPr marL="285750" indent="-285750">
              <a:buFont typeface="Arial" panose="020B0604020202020204" pitchFamily="34" charset="0"/>
              <a:buChar char="•"/>
            </a:pPr>
            <a:r>
              <a:rPr lang="en-US" sz="1400" dirty="0" err="1"/>
              <a:t>AutoML</a:t>
            </a:r>
            <a:endParaRPr lang="en-US" sz="1400" dirty="0"/>
          </a:p>
          <a:p>
            <a:pPr marL="285750" indent="-285750">
              <a:buFont typeface="Arial" panose="020B0604020202020204" pitchFamily="34" charset="0"/>
              <a:buChar char="•"/>
            </a:pPr>
            <a:r>
              <a:rPr lang="en-US" sz="1400" dirty="0"/>
              <a:t>Designer</a:t>
            </a:r>
          </a:p>
        </p:txBody>
      </p:sp>
      <p:sp>
        <p:nvSpPr>
          <p:cNvPr id="10" name="TextBox 9">
            <a:extLst>
              <a:ext uri="{FF2B5EF4-FFF2-40B4-BE49-F238E27FC236}">
                <a16:creationId xmlns:a16="http://schemas.microsoft.com/office/drawing/2014/main" id="{B4C8C045-83E3-AB43-BC6F-B417687C069D}"/>
              </a:ext>
            </a:extLst>
          </p:cNvPr>
          <p:cNvSpPr txBox="1"/>
          <p:nvPr/>
        </p:nvSpPr>
        <p:spPr>
          <a:xfrm>
            <a:off x="54306" y="3084477"/>
            <a:ext cx="1474694" cy="1384995"/>
          </a:xfrm>
          <a:prstGeom prst="rect">
            <a:avLst/>
          </a:prstGeom>
          <a:noFill/>
        </p:spPr>
        <p:txBody>
          <a:bodyPr wrap="square" rtlCol="0">
            <a:spAutoFit/>
          </a:bodyPr>
          <a:lstStyle/>
          <a:p>
            <a:r>
              <a:rPr lang="en-US" sz="1400" dirty="0"/>
              <a:t>Assets:</a:t>
            </a:r>
          </a:p>
          <a:p>
            <a:pPr marL="285750" indent="-285750">
              <a:buFont typeface="Arial" panose="020B0604020202020204" pitchFamily="34" charset="0"/>
              <a:buChar char="•"/>
            </a:pPr>
            <a:r>
              <a:rPr lang="en-US" sz="1400" dirty="0"/>
              <a:t>Datasets</a:t>
            </a:r>
          </a:p>
          <a:p>
            <a:pPr marL="285750" indent="-285750">
              <a:buFont typeface="Arial" panose="020B0604020202020204" pitchFamily="34" charset="0"/>
              <a:buChar char="•"/>
            </a:pPr>
            <a:r>
              <a:rPr lang="en-US" sz="1400" dirty="0"/>
              <a:t>Experiments</a:t>
            </a:r>
          </a:p>
          <a:p>
            <a:pPr marL="285750" indent="-285750">
              <a:buFont typeface="Arial" panose="020B0604020202020204" pitchFamily="34" charset="0"/>
              <a:buChar char="•"/>
            </a:pPr>
            <a:r>
              <a:rPr lang="en-US" sz="1400" dirty="0"/>
              <a:t>Pipelines</a:t>
            </a:r>
          </a:p>
          <a:p>
            <a:pPr marL="285750" indent="-285750">
              <a:buFont typeface="Arial" panose="020B0604020202020204" pitchFamily="34" charset="0"/>
              <a:buChar char="•"/>
            </a:pPr>
            <a:r>
              <a:rPr lang="en-US" sz="1400" dirty="0"/>
              <a:t>Models</a:t>
            </a:r>
          </a:p>
          <a:p>
            <a:pPr marL="285750" indent="-285750">
              <a:buFont typeface="Arial" panose="020B0604020202020204" pitchFamily="34" charset="0"/>
              <a:buChar char="•"/>
            </a:pPr>
            <a:r>
              <a:rPr lang="en-US" sz="1400" dirty="0"/>
              <a:t>Endpoints</a:t>
            </a:r>
          </a:p>
        </p:txBody>
      </p:sp>
      <p:sp>
        <p:nvSpPr>
          <p:cNvPr id="11" name="TextBox 10">
            <a:extLst>
              <a:ext uri="{FF2B5EF4-FFF2-40B4-BE49-F238E27FC236}">
                <a16:creationId xmlns:a16="http://schemas.microsoft.com/office/drawing/2014/main" id="{5A0EF7D8-14FC-634A-B3E0-DE4FDDCC5687}"/>
              </a:ext>
            </a:extLst>
          </p:cNvPr>
          <p:cNvSpPr txBox="1"/>
          <p:nvPr/>
        </p:nvSpPr>
        <p:spPr>
          <a:xfrm>
            <a:off x="136655" y="4959302"/>
            <a:ext cx="1690996" cy="954107"/>
          </a:xfrm>
          <a:prstGeom prst="rect">
            <a:avLst/>
          </a:prstGeom>
          <a:noFill/>
        </p:spPr>
        <p:txBody>
          <a:bodyPr wrap="square" rtlCol="0">
            <a:spAutoFit/>
          </a:bodyPr>
          <a:lstStyle/>
          <a:p>
            <a:r>
              <a:rPr lang="en-US" sz="1400" dirty="0"/>
              <a:t>Manage:</a:t>
            </a:r>
          </a:p>
          <a:p>
            <a:pPr marL="285750" indent="-285750">
              <a:buFont typeface="Arial" panose="020B0604020202020204" pitchFamily="34" charset="0"/>
              <a:buChar char="•"/>
            </a:pPr>
            <a:r>
              <a:rPr lang="en-US" sz="1400" dirty="0"/>
              <a:t>Compute</a:t>
            </a:r>
          </a:p>
          <a:p>
            <a:pPr marL="285750" indent="-285750">
              <a:buFont typeface="Arial" panose="020B0604020202020204" pitchFamily="34" charset="0"/>
              <a:buChar char="•"/>
            </a:pPr>
            <a:r>
              <a:rPr lang="en-US" sz="1400" dirty="0"/>
              <a:t>Datastores</a:t>
            </a:r>
          </a:p>
          <a:p>
            <a:pPr marL="285750" indent="-285750">
              <a:buFont typeface="Arial" panose="020B0604020202020204" pitchFamily="34" charset="0"/>
              <a:buChar char="•"/>
            </a:pPr>
            <a:r>
              <a:rPr lang="en-US" sz="1400" dirty="0"/>
              <a:t>Data Labeling</a:t>
            </a:r>
          </a:p>
        </p:txBody>
      </p:sp>
      <p:sp>
        <p:nvSpPr>
          <p:cNvPr id="9" name="Right Arrow 8">
            <a:extLst>
              <a:ext uri="{FF2B5EF4-FFF2-40B4-BE49-F238E27FC236}">
                <a16:creationId xmlns:a16="http://schemas.microsoft.com/office/drawing/2014/main" id="{2E5ACD31-C3B2-D947-8492-E1A7D846E8EE}"/>
              </a:ext>
            </a:extLst>
          </p:cNvPr>
          <p:cNvSpPr/>
          <p:nvPr/>
        </p:nvSpPr>
        <p:spPr>
          <a:xfrm rot="19563757">
            <a:off x="1448559" y="4672937"/>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a:extLst>
              <a:ext uri="{FF2B5EF4-FFF2-40B4-BE49-F238E27FC236}">
                <a16:creationId xmlns:a16="http://schemas.microsoft.com/office/drawing/2014/main" id="{A0AA41EF-CAD1-5044-8712-68ED323C1278}"/>
              </a:ext>
            </a:extLst>
          </p:cNvPr>
          <p:cNvSpPr/>
          <p:nvPr/>
        </p:nvSpPr>
        <p:spPr>
          <a:xfrm rot="21123510">
            <a:off x="1502637" y="3300544"/>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a:extLst>
              <a:ext uri="{FF2B5EF4-FFF2-40B4-BE49-F238E27FC236}">
                <a16:creationId xmlns:a16="http://schemas.microsoft.com/office/drawing/2014/main" id="{31E1CA8C-297E-FE40-86C9-DF2684647475}"/>
              </a:ext>
            </a:extLst>
          </p:cNvPr>
          <p:cNvSpPr/>
          <p:nvPr/>
        </p:nvSpPr>
        <p:spPr>
          <a:xfrm rot="670804">
            <a:off x="1435096" y="1984998"/>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3D746B2-C283-534F-9BC8-4B49E42724D7}"/>
              </a:ext>
            </a:extLst>
          </p:cNvPr>
          <p:cNvSpPr txBox="1"/>
          <p:nvPr/>
        </p:nvSpPr>
        <p:spPr>
          <a:xfrm>
            <a:off x="6550960" y="65957"/>
            <a:ext cx="2245660" cy="523220"/>
          </a:xfrm>
          <a:prstGeom prst="rect">
            <a:avLst/>
          </a:prstGeom>
          <a:noFill/>
        </p:spPr>
        <p:txBody>
          <a:bodyPr wrap="square" rtlCol="0">
            <a:spAutoFit/>
          </a:bodyPr>
          <a:lstStyle/>
          <a:p>
            <a:r>
              <a:rPr lang="en-US" dirty="0"/>
              <a:t>Multiple tabs with notebooks and scripts</a:t>
            </a:r>
          </a:p>
        </p:txBody>
      </p:sp>
      <p:sp>
        <p:nvSpPr>
          <p:cNvPr id="16" name="Right Arrow 15">
            <a:extLst>
              <a:ext uri="{FF2B5EF4-FFF2-40B4-BE49-F238E27FC236}">
                <a16:creationId xmlns:a16="http://schemas.microsoft.com/office/drawing/2014/main" id="{60263078-1400-0C40-94D3-236958FD71AC}"/>
              </a:ext>
            </a:extLst>
          </p:cNvPr>
          <p:cNvSpPr/>
          <p:nvPr/>
        </p:nvSpPr>
        <p:spPr>
          <a:xfrm rot="6091845">
            <a:off x="7020123" y="985835"/>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54370FE3-0F48-D14A-AC94-032F182637D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80852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nabling C#, F# &amp; PowerShell .NET Interactive Kernels in AzureML -  darrenjrobinson - Bespoke Identity and Access Management Solutions">
            <a:extLst>
              <a:ext uri="{FF2B5EF4-FFF2-40B4-BE49-F238E27FC236}">
                <a16:creationId xmlns:a16="http://schemas.microsoft.com/office/drawing/2014/main" id="{FC652B1B-D299-9043-BA76-822EF61548F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9385" y="1725197"/>
            <a:ext cx="5054600" cy="16129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843DFE-8274-BB41-8935-769F38B28FB4}"/>
              </a:ext>
            </a:extLst>
          </p:cNvPr>
          <p:cNvSpPr txBox="1"/>
          <p:nvPr/>
        </p:nvSpPr>
        <p:spPr>
          <a:xfrm>
            <a:off x="1285834" y="63538"/>
            <a:ext cx="6681554" cy="523220"/>
          </a:xfrm>
          <a:prstGeom prst="rect">
            <a:avLst/>
          </a:prstGeom>
          <a:noFill/>
        </p:spPr>
        <p:txBody>
          <a:bodyPr wrap="square" rtlCol="0">
            <a:spAutoFit/>
          </a:bodyPr>
          <a:lstStyle/>
          <a:p>
            <a:r>
              <a:rPr lang="en-US" sz="2800" b="1" dirty="0"/>
              <a:t>Machine Learning Studio - continued </a:t>
            </a:r>
          </a:p>
        </p:txBody>
      </p:sp>
      <p:sp>
        <p:nvSpPr>
          <p:cNvPr id="10" name="TextBox 9">
            <a:extLst>
              <a:ext uri="{FF2B5EF4-FFF2-40B4-BE49-F238E27FC236}">
                <a16:creationId xmlns:a16="http://schemas.microsoft.com/office/drawing/2014/main" id="{A9A4B684-3354-5242-94BF-DA752D0AEFE6}"/>
              </a:ext>
            </a:extLst>
          </p:cNvPr>
          <p:cNvSpPr txBox="1"/>
          <p:nvPr/>
        </p:nvSpPr>
        <p:spPr>
          <a:xfrm>
            <a:off x="1541067" y="1205244"/>
            <a:ext cx="4271236" cy="369332"/>
          </a:xfrm>
          <a:prstGeom prst="rect">
            <a:avLst/>
          </a:prstGeom>
          <a:noFill/>
        </p:spPr>
        <p:txBody>
          <a:bodyPr wrap="square" rtlCol="0">
            <a:spAutoFit/>
          </a:bodyPr>
          <a:lstStyle/>
          <a:p>
            <a:r>
              <a:rPr lang="en-US" sz="1800" b="1" dirty="0">
                <a:solidFill>
                  <a:srgbClr val="00B050"/>
                </a:solidFill>
              </a:rPr>
              <a:t>Running scripts from </a:t>
            </a:r>
            <a:r>
              <a:rPr lang="en-US" sz="1800" b="1" dirty="0" err="1">
                <a:solidFill>
                  <a:srgbClr val="00B050"/>
                </a:solidFill>
              </a:rPr>
              <a:t>unix</a:t>
            </a:r>
            <a:r>
              <a:rPr lang="en-US" sz="1800" b="1" dirty="0">
                <a:solidFill>
                  <a:srgbClr val="00B050"/>
                </a:solidFill>
              </a:rPr>
              <a:t> terminal</a:t>
            </a:r>
          </a:p>
        </p:txBody>
      </p:sp>
      <p:sp>
        <p:nvSpPr>
          <p:cNvPr id="12" name="TextBox 11">
            <a:extLst>
              <a:ext uri="{FF2B5EF4-FFF2-40B4-BE49-F238E27FC236}">
                <a16:creationId xmlns:a16="http://schemas.microsoft.com/office/drawing/2014/main" id="{F334B40F-C464-324E-A2C2-032514D7DFD2}"/>
              </a:ext>
            </a:extLst>
          </p:cNvPr>
          <p:cNvSpPr txBox="1"/>
          <p:nvPr/>
        </p:nvSpPr>
        <p:spPr>
          <a:xfrm>
            <a:off x="9022424" y="3008084"/>
            <a:ext cx="2817236" cy="369332"/>
          </a:xfrm>
          <a:prstGeom prst="rect">
            <a:avLst/>
          </a:prstGeom>
          <a:noFill/>
        </p:spPr>
        <p:txBody>
          <a:bodyPr wrap="square" rtlCol="0">
            <a:spAutoFit/>
          </a:bodyPr>
          <a:lstStyle/>
          <a:p>
            <a:r>
              <a:rPr lang="en-US" sz="1800" b="1" dirty="0">
                <a:solidFill>
                  <a:srgbClr val="00B050"/>
                </a:solidFill>
              </a:rPr>
              <a:t>Selecting </a:t>
            </a:r>
            <a:r>
              <a:rPr lang="en-US" sz="1800" b="1" dirty="0" err="1">
                <a:solidFill>
                  <a:srgbClr val="00B050"/>
                </a:solidFill>
              </a:rPr>
              <a:t>AutoML</a:t>
            </a:r>
            <a:r>
              <a:rPr lang="en-US" sz="1800" b="1" dirty="0">
                <a:solidFill>
                  <a:srgbClr val="00B050"/>
                </a:solidFill>
              </a:rPr>
              <a:t> Type</a:t>
            </a:r>
          </a:p>
        </p:txBody>
      </p:sp>
      <p:pic>
        <p:nvPicPr>
          <p:cNvPr id="3078" name="Picture 6" descr="Use AutoML to create models &amp; deploy - Azure Machine Learning | Microsoft  Docs">
            <a:extLst>
              <a:ext uri="{FF2B5EF4-FFF2-40B4-BE49-F238E27FC236}">
                <a16:creationId xmlns:a16="http://schemas.microsoft.com/office/drawing/2014/main" id="{FF05450B-D2BA-4443-8702-682AA8A70B9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832018" y="3429000"/>
            <a:ext cx="3198048" cy="3302000"/>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a:extLst>
              <a:ext uri="{FF2B5EF4-FFF2-40B4-BE49-F238E27FC236}">
                <a16:creationId xmlns:a16="http://schemas.microsoft.com/office/drawing/2014/main" id="{73298BAD-B77C-E84F-A9A0-CA9F411A5EE6}"/>
              </a:ext>
            </a:extLst>
          </p:cNvPr>
          <p:cNvSpPr/>
          <p:nvPr/>
        </p:nvSpPr>
        <p:spPr>
          <a:xfrm rot="21330097">
            <a:off x="7992097" y="4984538"/>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E8D076C4-DD37-AB49-9132-D1B8745EA46E}"/>
              </a:ext>
            </a:extLst>
          </p:cNvPr>
          <p:cNvSpPr txBox="1"/>
          <p:nvPr/>
        </p:nvSpPr>
        <p:spPr>
          <a:xfrm>
            <a:off x="3378576" y="4172058"/>
            <a:ext cx="5054600" cy="1815882"/>
          </a:xfrm>
          <a:prstGeom prst="rect">
            <a:avLst/>
          </a:prstGeom>
          <a:noFill/>
        </p:spPr>
        <p:txBody>
          <a:bodyPr wrap="square" rtlCol="0">
            <a:spAutoFit/>
          </a:bodyPr>
          <a:lstStyle/>
          <a:p>
            <a:r>
              <a:rPr lang="en-US" sz="1400" dirty="0" err="1"/>
              <a:t>AutoML</a:t>
            </a:r>
            <a:r>
              <a:rPr lang="en-US" sz="1400" dirty="0"/>
              <a:t> can run ~200 models and select the best one for you.</a:t>
            </a:r>
          </a:p>
          <a:p>
            <a:endParaRPr lang="en-US" sz="1400" dirty="0"/>
          </a:p>
          <a:p>
            <a:r>
              <a:rPr lang="en-US" sz="1400" dirty="0"/>
              <a:t>You create </a:t>
            </a:r>
            <a:r>
              <a:rPr lang="en-US" sz="1400" dirty="0" err="1"/>
              <a:t>AutoML</a:t>
            </a:r>
            <a:r>
              <a:rPr lang="en-US" sz="1400" dirty="0"/>
              <a:t> by going through a set of screens </a:t>
            </a:r>
          </a:p>
          <a:p>
            <a:r>
              <a:rPr lang="en-US" sz="1400" dirty="0"/>
              <a:t>where you can select the type of the model </a:t>
            </a:r>
          </a:p>
          <a:p>
            <a:r>
              <a:rPr lang="en-US" sz="1400" dirty="0"/>
              <a:t>(Classification, Regression, Time series forecasting), selecting the data (features and target), </a:t>
            </a:r>
          </a:p>
          <a:p>
            <a:r>
              <a:rPr lang="en-US" sz="1400" dirty="0"/>
              <a:t>types of features (categorical, ...),</a:t>
            </a:r>
          </a:p>
          <a:p>
            <a:r>
              <a:rPr lang="en-US" sz="1400" dirty="0"/>
              <a:t>narrow down types of models, etc.</a:t>
            </a:r>
          </a:p>
        </p:txBody>
      </p:sp>
      <p:pic>
        <p:nvPicPr>
          <p:cNvPr id="11" name="Picture 10">
            <a:extLst>
              <a:ext uri="{FF2B5EF4-FFF2-40B4-BE49-F238E27FC236}">
                <a16:creationId xmlns:a16="http://schemas.microsoft.com/office/drawing/2014/main" id="{A0569FB0-1611-FD4F-90F1-8638F39371B9}"/>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9145799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Azure Machine Learning helps customers stay ahead of challenges - ILIKESQL">
            <a:extLst>
              <a:ext uri="{FF2B5EF4-FFF2-40B4-BE49-F238E27FC236}">
                <a16:creationId xmlns:a16="http://schemas.microsoft.com/office/drawing/2014/main" id="{108CE0A5-1743-A440-84C6-E10B6B30889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87611" y="2853564"/>
            <a:ext cx="7642334" cy="388087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F843DFE-8274-BB41-8935-769F38B28FB4}"/>
              </a:ext>
            </a:extLst>
          </p:cNvPr>
          <p:cNvSpPr txBox="1"/>
          <p:nvPr/>
        </p:nvSpPr>
        <p:spPr>
          <a:xfrm>
            <a:off x="1705961" y="78636"/>
            <a:ext cx="6681554" cy="523220"/>
          </a:xfrm>
          <a:prstGeom prst="rect">
            <a:avLst/>
          </a:prstGeom>
          <a:noFill/>
        </p:spPr>
        <p:txBody>
          <a:bodyPr wrap="square" rtlCol="0">
            <a:spAutoFit/>
          </a:bodyPr>
          <a:lstStyle/>
          <a:p>
            <a:r>
              <a:rPr lang="en-US" sz="2800" b="1" dirty="0"/>
              <a:t>Machine Learning Studio - continued </a:t>
            </a:r>
          </a:p>
        </p:txBody>
      </p:sp>
      <p:sp>
        <p:nvSpPr>
          <p:cNvPr id="11" name="TextBox 10">
            <a:extLst>
              <a:ext uri="{FF2B5EF4-FFF2-40B4-BE49-F238E27FC236}">
                <a16:creationId xmlns:a16="http://schemas.microsoft.com/office/drawing/2014/main" id="{EB754E97-6D33-7E4D-BF5A-EBE733705E48}"/>
              </a:ext>
            </a:extLst>
          </p:cNvPr>
          <p:cNvSpPr txBox="1"/>
          <p:nvPr/>
        </p:nvSpPr>
        <p:spPr>
          <a:xfrm>
            <a:off x="8050940" y="2484232"/>
            <a:ext cx="2180456" cy="369332"/>
          </a:xfrm>
          <a:prstGeom prst="rect">
            <a:avLst/>
          </a:prstGeom>
          <a:noFill/>
        </p:spPr>
        <p:txBody>
          <a:bodyPr wrap="square" rtlCol="0">
            <a:spAutoFit/>
          </a:bodyPr>
          <a:lstStyle/>
          <a:p>
            <a:r>
              <a:rPr lang="en-US" sz="1800" b="1" dirty="0">
                <a:solidFill>
                  <a:srgbClr val="00B050"/>
                </a:solidFill>
              </a:rPr>
              <a:t>Complex pipeline</a:t>
            </a:r>
          </a:p>
        </p:txBody>
      </p:sp>
      <p:sp>
        <p:nvSpPr>
          <p:cNvPr id="8" name="TextBox 7">
            <a:extLst>
              <a:ext uri="{FF2B5EF4-FFF2-40B4-BE49-F238E27FC236}">
                <a16:creationId xmlns:a16="http://schemas.microsoft.com/office/drawing/2014/main" id="{086A0A0F-244A-2B49-BF6F-A3F039612F52}"/>
              </a:ext>
            </a:extLst>
          </p:cNvPr>
          <p:cNvSpPr txBox="1"/>
          <p:nvPr/>
        </p:nvSpPr>
        <p:spPr>
          <a:xfrm>
            <a:off x="967115" y="2532971"/>
            <a:ext cx="2528047" cy="3539430"/>
          </a:xfrm>
          <a:prstGeom prst="rect">
            <a:avLst/>
          </a:prstGeom>
          <a:noFill/>
        </p:spPr>
        <p:txBody>
          <a:bodyPr wrap="square" rtlCol="0">
            <a:spAutoFit/>
          </a:bodyPr>
          <a:lstStyle/>
          <a:p>
            <a:r>
              <a:rPr lang="en-US" sz="1400" dirty="0"/>
              <a:t>Datasets</a:t>
            </a:r>
          </a:p>
          <a:p>
            <a:r>
              <a:rPr lang="en-US" sz="1400" dirty="0"/>
              <a:t>Sample datasets</a:t>
            </a:r>
          </a:p>
          <a:p>
            <a:r>
              <a:rPr lang="en-US" sz="1400" dirty="0"/>
              <a:t>Data Input and Output</a:t>
            </a:r>
          </a:p>
          <a:p>
            <a:r>
              <a:rPr lang="en-US" sz="1400" dirty="0"/>
              <a:t>Data Transformation</a:t>
            </a:r>
          </a:p>
          <a:p>
            <a:r>
              <a:rPr lang="en-US" sz="1400" dirty="0"/>
              <a:t>Feature Selection</a:t>
            </a:r>
          </a:p>
          <a:p>
            <a:r>
              <a:rPr lang="en-US" sz="1400" dirty="0"/>
              <a:t>Statistical Functions</a:t>
            </a:r>
          </a:p>
          <a:p>
            <a:r>
              <a:rPr lang="en-US" sz="1400" dirty="0"/>
              <a:t>Machine Learning Algorithms</a:t>
            </a:r>
          </a:p>
          <a:p>
            <a:r>
              <a:rPr lang="en-US" sz="1400" dirty="0"/>
              <a:t>Model Training</a:t>
            </a:r>
          </a:p>
          <a:p>
            <a:r>
              <a:rPr lang="en-US" sz="1400" dirty="0"/>
              <a:t>Model Scoring &amp; Evaluation</a:t>
            </a:r>
          </a:p>
          <a:p>
            <a:r>
              <a:rPr lang="en-US" sz="1400" dirty="0"/>
              <a:t>Python Language</a:t>
            </a:r>
          </a:p>
          <a:p>
            <a:r>
              <a:rPr lang="en-US" sz="1400" dirty="0"/>
              <a:t>R Language</a:t>
            </a:r>
          </a:p>
          <a:p>
            <a:r>
              <a:rPr lang="en-US" sz="1400" dirty="0"/>
              <a:t>Text Analytics</a:t>
            </a:r>
          </a:p>
          <a:p>
            <a:r>
              <a:rPr lang="en-US" sz="1400" dirty="0"/>
              <a:t>Computer Vision</a:t>
            </a:r>
          </a:p>
          <a:p>
            <a:r>
              <a:rPr lang="en-US" sz="1400" dirty="0"/>
              <a:t>Recommendation</a:t>
            </a:r>
          </a:p>
          <a:p>
            <a:r>
              <a:rPr lang="en-US" sz="1400" dirty="0"/>
              <a:t>Anomaly Detection</a:t>
            </a:r>
          </a:p>
          <a:p>
            <a:r>
              <a:rPr lang="en-US" sz="1400" dirty="0"/>
              <a:t>Web Service</a:t>
            </a:r>
          </a:p>
        </p:txBody>
      </p:sp>
      <p:sp>
        <p:nvSpPr>
          <p:cNvPr id="18" name="Right Arrow 17">
            <a:extLst>
              <a:ext uri="{FF2B5EF4-FFF2-40B4-BE49-F238E27FC236}">
                <a16:creationId xmlns:a16="http://schemas.microsoft.com/office/drawing/2014/main" id="{00368685-AE0E-8A43-84B9-8FE3CCA6C17D}"/>
              </a:ext>
            </a:extLst>
          </p:cNvPr>
          <p:cNvSpPr/>
          <p:nvPr/>
        </p:nvSpPr>
        <p:spPr>
          <a:xfrm rot="646066">
            <a:off x="3546727" y="4290545"/>
            <a:ext cx="1238314" cy="179718"/>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4C0570B-39BF-F245-9E7E-481DCD85278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378576" y="830247"/>
            <a:ext cx="2529274" cy="1330865"/>
          </a:xfrm>
          <a:prstGeom prst="rect">
            <a:avLst/>
          </a:prstGeom>
        </p:spPr>
      </p:pic>
      <p:sp>
        <p:nvSpPr>
          <p:cNvPr id="16" name="TextBox 15">
            <a:extLst>
              <a:ext uri="{FF2B5EF4-FFF2-40B4-BE49-F238E27FC236}">
                <a16:creationId xmlns:a16="http://schemas.microsoft.com/office/drawing/2014/main" id="{07CEB7C1-3C9B-8548-87F2-B8D493CC4A9F}"/>
              </a:ext>
            </a:extLst>
          </p:cNvPr>
          <p:cNvSpPr txBox="1"/>
          <p:nvPr/>
        </p:nvSpPr>
        <p:spPr>
          <a:xfrm>
            <a:off x="231755" y="948082"/>
            <a:ext cx="2003423" cy="1200329"/>
          </a:xfrm>
          <a:prstGeom prst="rect">
            <a:avLst/>
          </a:prstGeom>
          <a:noFill/>
        </p:spPr>
        <p:txBody>
          <a:bodyPr wrap="square" rtlCol="0">
            <a:spAutoFit/>
          </a:bodyPr>
          <a:lstStyle/>
          <a:p>
            <a:r>
              <a:rPr lang="en-US" sz="1800" b="1" dirty="0">
                <a:solidFill>
                  <a:srgbClr val="00B050"/>
                </a:solidFill>
              </a:rPr>
              <a:t>Simple pipeline</a:t>
            </a:r>
          </a:p>
          <a:p>
            <a:r>
              <a:rPr lang="en-US" sz="1800" b="1" dirty="0">
                <a:solidFill>
                  <a:srgbClr val="00B050"/>
                </a:solidFill>
              </a:rPr>
              <a:t>to run python script with custom modules</a:t>
            </a:r>
          </a:p>
        </p:txBody>
      </p:sp>
      <p:sp>
        <p:nvSpPr>
          <p:cNvPr id="19" name="Right Arrow 18">
            <a:extLst>
              <a:ext uri="{FF2B5EF4-FFF2-40B4-BE49-F238E27FC236}">
                <a16:creationId xmlns:a16="http://schemas.microsoft.com/office/drawing/2014/main" id="{E3C3C3EA-C9DF-B04E-96A4-79002E715C97}"/>
              </a:ext>
            </a:extLst>
          </p:cNvPr>
          <p:cNvSpPr/>
          <p:nvPr/>
        </p:nvSpPr>
        <p:spPr>
          <a:xfrm rot="21325998">
            <a:off x="2255208" y="1377480"/>
            <a:ext cx="833717" cy="1909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5693F45-A046-8B42-A6C0-4CBCC98AFA7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170195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BCDDF00-2705-B348-87D8-D20A03B917E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824147" y="1532121"/>
            <a:ext cx="6096000" cy="4287918"/>
          </a:xfrm>
          <a:prstGeom prst="rect">
            <a:avLst/>
          </a:prstGeom>
        </p:spPr>
      </p:pic>
      <p:sp>
        <p:nvSpPr>
          <p:cNvPr id="8" name="TextBox 7">
            <a:extLst>
              <a:ext uri="{FF2B5EF4-FFF2-40B4-BE49-F238E27FC236}">
                <a16:creationId xmlns:a16="http://schemas.microsoft.com/office/drawing/2014/main" id="{169B071E-8D75-504B-B686-484C578B3E21}"/>
              </a:ext>
            </a:extLst>
          </p:cNvPr>
          <p:cNvSpPr txBox="1"/>
          <p:nvPr/>
        </p:nvSpPr>
        <p:spPr>
          <a:xfrm>
            <a:off x="8274131" y="891547"/>
            <a:ext cx="1196033" cy="369332"/>
          </a:xfrm>
          <a:prstGeom prst="rect">
            <a:avLst/>
          </a:prstGeom>
          <a:noFill/>
        </p:spPr>
        <p:txBody>
          <a:bodyPr wrap="square" rtlCol="0">
            <a:spAutoFit/>
          </a:bodyPr>
          <a:lstStyle/>
          <a:p>
            <a:r>
              <a:rPr lang="en-US" sz="1800" b="1" dirty="0">
                <a:solidFill>
                  <a:srgbClr val="00B050"/>
                </a:solidFill>
              </a:rPr>
              <a:t>R-Studio</a:t>
            </a:r>
          </a:p>
        </p:txBody>
      </p:sp>
      <p:sp>
        <p:nvSpPr>
          <p:cNvPr id="9" name="TextBox 8">
            <a:extLst>
              <a:ext uri="{FF2B5EF4-FFF2-40B4-BE49-F238E27FC236}">
                <a16:creationId xmlns:a16="http://schemas.microsoft.com/office/drawing/2014/main" id="{37362500-BAA0-E444-9467-CF32CD4AC41E}"/>
              </a:ext>
            </a:extLst>
          </p:cNvPr>
          <p:cNvSpPr txBox="1"/>
          <p:nvPr/>
        </p:nvSpPr>
        <p:spPr>
          <a:xfrm>
            <a:off x="1243581" y="46947"/>
            <a:ext cx="6681554" cy="523220"/>
          </a:xfrm>
          <a:prstGeom prst="rect">
            <a:avLst/>
          </a:prstGeom>
          <a:noFill/>
        </p:spPr>
        <p:txBody>
          <a:bodyPr wrap="square" rtlCol="0">
            <a:spAutoFit/>
          </a:bodyPr>
          <a:lstStyle/>
          <a:p>
            <a:r>
              <a:rPr lang="en-US" sz="2800" b="1" dirty="0"/>
              <a:t>Machine Learning Studio - continued </a:t>
            </a:r>
          </a:p>
        </p:txBody>
      </p:sp>
      <p:pic>
        <p:nvPicPr>
          <p:cNvPr id="10" name="Picture 9">
            <a:extLst>
              <a:ext uri="{FF2B5EF4-FFF2-40B4-BE49-F238E27FC236}">
                <a16:creationId xmlns:a16="http://schemas.microsoft.com/office/drawing/2014/main" id="{09401783-0066-7D40-AF54-DC20E599E9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78478" y="1532121"/>
            <a:ext cx="4603533" cy="4478953"/>
          </a:xfrm>
          <a:prstGeom prst="rect">
            <a:avLst/>
          </a:prstGeom>
        </p:spPr>
      </p:pic>
      <p:sp>
        <p:nvSpPr>
          <p:cNvPr id="11" name="TextBox 10">
            <a:extLst>
              <a:ext uri="{FF2B5EF4-FFF2-40B4-BE49-F238E27FC236}">
                <a16:creationId xmlns:a16="http://schemas.microsoft.com/office/drawing/2014/main" id="{3FB2B9E3-8DD3-074F-A055-4B251A9DC639}"/>
              </a:ext>
            </a:extLst>
          </p:cNvPr>
          <p:cNvSpPr txBox="1"/>
          <p:nvPr/>
        </p:nvSpPr>
        <p:spPr>
          <a:xfrm>
            <a:off x="1117192" y="891547"/>
            <a:ext cx="3926104" cy="369332"/>
          </a:xfrm>
          <a:prstGeom prst="rect">
            <a:avLst/>
          </a:prstGeom>
          <a:noFill/>
        </p:spPr>
        <p:txBody>
          <a:bodyPr wrap="square" rtlCol="0">
            <a:spAutoFit/>
          </a:bodyPr>
          <a:lstStyle/>
          <a:p>
            <a:r>
              <a:rPr lang="en-US" sz="1800" b="1" dirty="0" err="1">
                <a:solidFill>
                  <a:srgbClr val="00B050"/>
                </a:solidFill>
              </a:rPr>
              <a:t>Jupyter</a:t>
            </a:r>
            <a:r>
              <a:rPr lang="en-US" sz="1800" b="1" dirty="0">
                <a:solidFill>
                  <a:srgbClr val="00B050"/>
                </a:solidFill>
              </a:rPr>
              <a:t> Notebook  or </a:t>
            </a:r>
            <a:r>
              <a:rPr lang="en-US" sz="1800" b="1" dirty="0" err="1">
                <a:solidFill>
                  <a:srgbClr val="00B050"/>
                </a:solidFill>
              </a:rPr>
              <a:t>Jupyter</a:t>
            </a:r>
            <a:r>
              <a:rPr lang="en-US" sz="1800" b="1" dirty="0">
                <a:solidFill>
                  <a:srgbClr val="00B050"/>
                </a:solidFill>
              </a:rPr>
              <a:t> Lab</a:t>
            </a:r>
          </a:p>
        </p:txBody>
      </p:sp>
      <p:pic>
        <p:nvPicPr>
          <p:cNvPr id="12" name="Picture 11">
            <a:extLst>
              <a:ext uri="{FF2B5EF4-FFF2-40B4-BE49-F238E27FC236}">
                <a16:creationId xmlns:a16="http://schemas.microsoft.com/office/drawing/2014/main" id="{E05764F6-3ABE-DD49-A117-10825E321AF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0462428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A66AD1BE-0465-EA4B-B0EF-63B89A0065A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996342" y="1556156"/>
            <a:ext cx="9583271" cy="4973926"/>
          </a:xfrm>
          <a:prstGeom prst="rect">
            <a:avLst/>
          </a:prstGeom>
        </p:spPr>
      </p:pic>
      <p:sp>
        <p:nvSpPr>
          <p:cNvPr id="8" name="TextBox 7">
            <a:extLst>
              <a:ext uri="{FF2B5EF4-FFF2-40B4-BE49-F238E27FC236}">
                <a16:creationId xmlns:a16="http://schemas.microsoft.com/office/drawing/2014/main" id="{5961FAAC-8B46-9F48-BE1B-F5E5315996E4}"/>
              </a:ext>
            </a:extLst>
          </p:cNvPr>
          <p:cNvSpPr txBox="1"/>
          <p:nvPr/>
        </p:nvSpPr>
        <p:spPr>
          <a:xfrm>
            <a:off x="1996342" y="128966"/>
            <a:ext cx="6681554" cy="523220"/>
          </a:xfrm>
          <a:prstGeom prst="rect">
            <a:avLst/>
          </a:prstGeom>
          <a:noFill/>
        </p:spPr>
        <p:txBody>
          <a:bodyPr wrap="square" rtlCol="0">
            <a:spAutoFit/>
          </a:bodyPr>
          <a:lstStyle/>
          <a:p>
            <a:r>
              <a:rPr lang="en-US" sz="2800" b="1" dirty="0"/>
              <a:t>Machine Learning Studio - continued </a:t>
            </a:r>
          </a:p>
        </p:txBody>
      </p:sp>
      <p:sp>
        <p:nvSpPr>
          <p:cNvPr id="9" name="TextBox 8">
            <a:extLst>
              <a:ext uri="{FF2B5EF4-FFF2-40B4-BE49-F238E27FC236}">
                <a16:creationId xmlns:a16="http://schemas.microsoft.com/office/drawing/2014/main" id="{9B47137D-D7C7-2E46-8780-0BA5B2F365B2}"/>
              </a:ext>
            </a:extLst>
          </p:cNvPr>
          <p:cNvSpPr txBox="1"/>
          <p:nvPr/>
        </p:nvSpPr>
        <p:spPr>
          <a:xfrm>
            <a:off x="1996342" y="904116"/>
            <a:ext cx="3106271" cy="400110"/>
          </a:xfrm>
          <a:prstGeom prst="rect">
            <a:avLst/>
          </a:prstGeom>
          <a:noFill/>
        </p:spPr>
        <p:txBody>
          <a:bodyPr wrap="square" rtlCol="0">
            <a:spAutoFit/>
          </a:bodyPr>
          <a:lstStyle/>
          <a:p>
            <a:r>
              <a:rPr lang="en-US" sz="2000" b="1" dirty="0">
                <a:solidFill>
                  <a:srgbClr val="00B050"/>
                </a:solidFill>
              </a:rPr>
              <a:t>Running Experiments</a:t>
            </a:r>
          </a:p>
        </p:txBody>
      </p:sp>
      <p:pic>
        <p:nvPicPr>
          <p:cNvPr id="5" name="Picture 4">
            <a:extLst>
              <a:ext uri="{FF2B5EF4-FFF2-40B4-BE49-F238E27FC236}">
                <a16:creationId xmlns:a16="http://schemas.microsoft.com/office/drawing/2014/main" id="{BB89D8C0-84E9-5044-B4E3-DCA52B180A0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404356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85819796-26BC-7440-9DFC-EAFCBFE32590}"/>
              </a:ext>
            </a:extLst>
          </p:cNvPr>
          <p:cNvSpPr txBox="1"/>
          <p:nvPr/>
        </p:nvSpPr>
        <p:spPr>
          <a:xfrm>
            <a:off x="1471182" y="32823"/>
            <a:ext cx="7845812" cy="523220"/>
          </a:xfrm>
          <a:prstGeom prst="rect">
            <a:avLst/>
          </a:prstGeom>
          <a:noFill/>
        </p:spPr>
        <p:txBody>
          <a:bodyPr wrap="square" rtlCol="0">
            <a:spAutoFit/>
          </a:bodyPr>
          <a:lstStyle/>
          <a:p>
            <a:r>
              <a:rPr lang="en-US" sz="2800" b="1" dirty="0"/>
              <a:t>Machine Learning Studio - authentication </a:t>
            </a:r>
          </a:p>
        </p:txBody>
      </p:sp>
      <p:sp>
        <p:nvSpPr>
          <p:cNvPr id="9" name="TextBox 8">
            <a:extLst>
              <a:ext uri="{FF2B5EF4-FFF2-40B4-BE49-F238E27FC236}">
                <a16:creationId xmlns:a16="http://schemas.microsoft.com/office/drawing/2014/main" id="{63A22F87-7397-094E-86AA-EE9F2726ABA4}"/>
              </a:ext>
            </a:extLst>
          </p:cNvPr>
          <p:cNvSpPr txBox="1"/>
          <p:nvPr/>
        </p:nvSpPr>
        <p:spPr>
          <a:xfrm>
            <a:off x="1977082" y="825068"/>
            <a:ext cx="7970108" cy="2246769"/>
          </a:xfrm>
          <a:prstGeom prst="rect">
            <a:avLst/>
          </a:prstGeom>
          <a:noFill/>
        </p:spPr>
        <p:txBody>
          <a:bodyPr wrap="square" rtlCol="0">
            <a:spAutoFit/>
          </a:bodyPr>
          <a:lstStyle/>
          <a:p>
            <a:r>
              <a:rPr lang="en-US" sz="1400" dirty="0"/>
              <a:t>To run ML jobs you need to authenticate </a:t>
            </a:r>
          </a:p>
          <a:p>
            <a:r>
              <a:rPr lang="en-US" sz="1400" dirty="0"/>
              <a:t>using one of three main methods:</a:t>
            </a:r>
          </a:p>
          <a:p>
            <a:endParaRPr lang="en-US" sz="1400" dirty="0"/>
          </a:p>
          <a:p>
            <a:pPr marL="285750" indent="-285750">
              <a:buFont typeface="Arial" panose="020B0604020202020204" pitchFamily="34" charset="0"/>
              <a:buChar char="•"/>
            </a:pPr>
            <a:r>
              <a:rPr lang="en-US" sz="1400" b="1" dirty="0">
                <a:solidFill>
                  <a:srgbClr val="00B050"/>
                </a:solidFill>
              </a:rPr>
              <a:t>Interactive</a:t>
            </a:r>
            <a:r>
              <a:rPr lang="en-US" sz="1400" dirty="0"/>
              <a:t> – per-user authentication during experimentation and iterative development. Can prompt user to authenticate.</a:t>
            </a:r>
          </a:p>
          <a:p>
            <a:pPr marL="285750" indent="-285750">
              <a:buFont typeface="Arial" panose="020B0604020202020204" pitchFamily="34" charset="0"/>
              <a:buChar char="•"/>
            </a:pPr>
            <a:r>
              <a:rPr lang="en-US" sz="1400" b="1" dirty="0">
                <a:solidFill>
                  <a:srgbClr val="00B050"/>
                </a:solidFill>
              </a:rPr>
              <a:t>Service principal</a:t>
            </a:r>
            <a:r>
              <a:rPr lang="en-US" sz="1400" dirty="0"/>
              <a:t> – non-human account to run your jobs automatically. Need name/password (called "</a:t>
            </a:r>
            <a:r>
              <a:rPr lang="en-US" sz="1400" dirty="0" err="1"/>
              <a:t>clientId</a:t>
            </a:r>
            <a:r>
              <a:rPr lang="en-US" sz="1400" dirty="0"/>
              <a:t>" and "</a:t>
            </a:r>
            <a:r>
              <a:rPr lang="en-US" sz="1400" dirty="0" err="1"/>
              <a:t>clientSecret</a:t>
            </a:r>
            <a:r>
              <a:rPr lang="en-US" sz="1400" dirty="0"/>
              <a:t>") - </a:t>
            </a:r>
            <a:r>
              <a:rPr lang="en-US" sz="1400" dirty="0">
                <a:hlinkClick r:id="rId2"/>
              </a:rPr>
              <a:t>https://docs.microsoft.com/en-us/azure/machine-learning/how-to-setup-authentication#configure-a-service-principal</a:t>
            </a:r>
            <a:r>
              <a:rPr lang="en-US" sz="1400" dirty="0"/>
              <a:t> </a:t>
            </a:r>
          </a:p>
          <a:p>
            <a:pPr marL="285750" indent="-285750">
              <a:buFont typeface="Arial" panose="020B0604020202020204" pitchFamily="34" charset="0"/>
              <a:buChar char="•"/>
            </a:pPr>
            <a:r>
              <a:rPr lang="en-US" sz="1400" b="1" dirty="0">
                <a:solidFill>
                  <a:srgbClr val="00B050"/>
                </a:solidFill>
              </a:rPr>
              <a:t>Managed identity</a:t>
            </a:r>
            <a:r>
              <a:rPr lang="en-US" sz="1400" dirty="0"/>
              <a:t> – used when using ML SDK on Azure VM or cluster. Allows to connect to workspace without storing credentials in Python code or prompting the user to authenticate</a:t>
            </a:r>
          </a:p>
        </p:txBody>
      </p:sp>
      <p:sp>
        <p:nvSpPr>
          <p:cNvPr id="10" name="TextBox 9">
            <a:extLst>
              <a:ext uri="{FF2B5EF4-FFF2-40B4-BE49-F238E27FC236}">
                <a16:creationId xmlns:a16="http://schemas.microsoft.com/office/drawing/2014/main" id="{23FF6F07-6F5C-5F43-BCCB-0DCFD6B148A2}"/>
              </a:ext>
            </a:extLst>
          </p:cNvPr>
          <p:cNvSpPr txBox="1"/>
          <p:nvPr/>
        </p:nvSpPr>
        <p:spPr>
          <a:xfrm>
            <a:off x="2501247" y="3718679"/>
            <a:ext cx="7594224" cy="3139321"/>
          </a:xfrm>
          <a:prstGeom prst="rect">
            <a:avLst/>
          </a:prstGeom>
          <a:noFill/>
        </p:spPr>
        <p:txBody>
          <a:bodyPr wrap="square" rtlCol="0">
            <a:spAutoFit/>
          </a:bodyPr>
          <a:lstStyle/>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InteractiveLoginAuthentication</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azureml.core.workspace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Workspace</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ServicePrincipalAuthentication</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interactive_auth</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InteractiveLoginAuthentication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tenant_id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your-ad-tenant-id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ServicePrincipalAuthentication</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tenant_id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your-ad-tenant-id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service_principal_id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B050"/>
                </a:solidFill>
                <a:latin typeface="Menlo" panose="020B0609030804020204" pitchFamily="49" charset="0"/>
                <a:ea typeface="Menlo" panose="020B0609030804020204" pitchFamily="49" charset="0"/>
                <a:cs typeface="Menlo" panose="020B0609030804020204" pitchFamily="49" charset="0"/>
              </a:rPr>
              <a:t>clientId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service_principal_password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B050"/>
                </a:solidFill>
                <a:latin typeface="Menlo" panose="020B0609030804020204" pitchFamily="49" charset="0"/>
                <a:ea typeface="Menlo" panose="020B0609030804020204" pitchFamily="49" charset="0"/>
                <a:cs typeface="Menlo" panose="020B0609030804020204" pitchFamily="49" charset="0"/>
              </a:rPr>
              <a:t>clientSecret</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load existing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worksapce</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bag.ws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Workspace.get</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(name='</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your-ml-workspace-name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auth=</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subscription_id</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your-subscription-name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resource_group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a:solidFill>
                  <a:srgbClr val="00B050"/>
                </a:solidFill>
                <a:latin typeface="Menlo" panose="020B0609030804020204" pitchFamily="49" charset="0"/>
                <a:ea typeface="Menlo" panose="020B0609030804020204" pitchFamily="49" charset="0"/>
                <a:cs typeface="Menlo" panose="020B0609030804020204" pitchFamily="49" charset="0"/>
              </a:rPr>
              <a:t>your-resource-group-name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p:txBody>
      </p:sp>
      <p:sp>
        <p:nvSpPr>
          <p:cNvPr id="11" name="TextBox 10">
            <a:extLst>
              <a:ext uri="{FF2B5EF4-FFF2-40B4-BE49-F238E27FC236}">
                <a16:creationId xmlns:a16="http://schemas.microsoft.com/office/drawing/2014/main" id="{1517EA96-915B-3B49-8599-0C4FB3B3B3DB}"/>
              </a:ext>
            </a:extLst>
          </p:cNvPr>
          <p:cNvSpPr txBox="1"/>
          <p:nvPr/>
        </p:nvSpPr>
        <p:spPr>
          <a:xfrm>
            <a:off x="1718318" y="3275911"/>
            <a:ext cx="6820201" cy="369332"/>
          </a:xfrm>
          <a:prstGeom prst="rect">
            <a:avLst/>
          </a:prstGeom>
          <a:noFill/>
        </p:spPr>
        <p:txBody>
          <a:bodyPr wrap="square" rtlCol="0">
            <a:spAutoFit/>
          </a:bodyPr>
          <a:lstStyle/>
          <a:p>
            <a:r>
              <a:rPr lang="en-US" sz="1800" b="1" dirty="0"/>
              <a:t>Example: Service principal authentication in python script:</a:t>
            </a:r>
          </a:p>
        </p:txBody>
      </p:sp>
      <p:cxnSp>
        <p:nvCxnSpPr>
          <p:cNvPr id="13" name="Straight Connector 12">
            <a:extLst>
              <a:ext uri="{FF2B5EF4-FFF2-40B4-BE49-F238E27FC236}">
                <a16:creationId xmlns:a16="http://schemas.microsoft.com/office/drawing/2014/main" id="{2A749E50-415B-134D-8262-AEB913DC8333}"/>
              </a:ext>
            </a:extLst>
          </p:cNvPr>
          <p:cNvCxnSpPr/>
          <p:nvPr/>
        </p:nvCxnSpPr>
        <p:spPr>
          <a:xfrm>
            <a:off x="308919" y="3188043"/>
            <a:ext cx="11479427" cy="0"/>
          </a:xfrm>
          <a:prstGeom prst="line">
            <a:avLst/>
          </a:prstGeom>
          <a:ln w="50800">
            <a:solidFill>
              <a:srgbClr val="00B050"/>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8C11C3F7-A8B3-1D4C-A15B-E3C03233BC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11025673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84ECF0-3C64-8241-99B2-0AA612206F2C}"/>
              </a:ext>
            </a:extLst>
          </p:cNvPr>
          <p:cNvSpPr txBox="1"/>
          <p:nvPr/>
        </p:nvSpPr>
        <p:spPr>
          <a:xfrm>
            <a:off x="113271" y="915796"/>
            <a:ext cx="6561436" cy="5832366"/>
          </a:xfrm>
          <a:prstGeom prst="rect">
            <a:avLst/>
          </a:prstGeom>
          <a:noFill/>
        </p:spPr>
        <p:txBody>
          <a:bodyPr wrap="square" rtlCol="0">
            <a:spAutoFit/>
          </a:bodyPr>
          <a:lstStyle/>
          <a:p>
            <a:r>
              <a:rPr lang="en-US" sz="1200" dirty="0"/>
              <a:t>Azure ML Pricing - </a:t>
            </a:r>
            <a:r>
              <a:rPr lang="en-US" sz="1200" dirty="0">
                <a:hlinkClick r:id="rId2"/>
              </a:rPr>
              <a:t>https://azure.microsoft.com/en-us/pricing/details/machine-learning/</a:t>
            </a:r>
            <a:r>
              <a:rPr lang="en-US" sz="1200" dirty="0"/>
              <a:t> </a:t>
            </a:r>
          </a:p>
          <a:p>
            <a:endParaRPr lang="en-US" sz="1200" dirty="0"/>
          </a:p>
          <a:p>
            <a:r>
              <a:rPr lang="en-US" sz="1200" dirty="0"/>
              <a:t>Here is a very good post on training using </a:t>
            </a:r>
            <a:r>
              <a:rPr lang="en-US" sz="1200" dirty="0" err="1"/>
              <a:t>sklearn</a:t>
            </a:r>
            <a:r>
              <a:rPr lang="en-US" sz="1200" dirty="0"/>
              <a:t> – and then register the model in ML Studio:</a:t>
            </a:r>
          </a:p>
          <a:p>
            <a:r>
              <a:rPr lang="en-US" sz="1200" dirty="0">
                <a:hlinkClick r:id="rId3"/>
              </a:rPr>
              <a:t>https://towardsdatascience.com/deploying-ml-models-on-azure-a948c106f7b5</a:t>
            </a:r>
            <a:r>
              <a:rPr lang="en-US" sz="1200" dirty="0"/>
              <a:t> </a:t>
            </a:r>
          </a:p>
          <a:p>
            <a:r>
              <a:rPr lang="en-US" sz="1200" dirty="0"/>
              <a:t>or  </a:t>
            </a:r>
            <a:r>
              <a:rPr lang="en-US" sz="1200" dirty="0">
                <a:hlinkClick r:id="rId4"/>
              </a:rPr>
              <a:t>https://ai.plainenglish.io/deploying-ml-models-on-azure-8daa9c10db5a</a:t>
            </a:r>
            <a:r>
              <a:rPr lang="en-US" sz="1200" dirty="0"/>
              <a:t> </a:t>
            </a:r>
          </a:p>
          <a:p>
            <a:endParaRPr lang="en-US" sz="1200" dirty="0"/>
          </a:p>
          <a:p>
            <a:r>
              <a:rPr lang="en-US" sz="1200" dirty="0"/>
              <a:t>This above tutorial doesn't actually "deploy" the model.</a:t>
            </a:r>
          </a:p>
          <a:p>
            <a:r>
              <a:rPr lang="en-US" sz="1200" dirty="0"/>
              <a:t>The more appropriate title should be "</a:t>
            </a:r>
            <a:r>
              <a:rPr lang="en-US" sz="1200" b="1" dirty="0">
                <a:solidFill>
                  <a:srgbClr val="00B050"/>
                </a:solidFill>
              </a:rPr>
              <a:t>Register your custom python model in ML Studio</a:t>
            </a:r>
            <a:r>
              <a:rPr lang="en-US" sz="1200" dirty="0"/>
              <a:t>"</a:t>
            </a:r>
          </a:p>
          <a:p>
            <a:r>
              <a:rPr lang="en-US" sz="1200" dirty="0"/>
              <a:t>Note the use of library "</a:t>
            </a:r>
            <a:r>
              <a:rPr lang="en-US" sz="1200" b="1" dirty="0" err="1">
                <a:solidFill>
                  <a:srgbClr val="0070C0"/>
                </a:solidFill>
                <a:latin typeface="Menlo" panose="020B0609030804020204" pitchFamily="49" charset="0"/>
                <a:ea typeface="Menlo" panose="020B0609030804020204" pitchFamily="49" charset="0"/>
                <a:cs typeface="Menlo" panose="020B0609030804020204" pitchFamily="49" charset="0"/>
              </a:rPr>
              <a:t>joblib</a:t>
            </a:r>
            <a:r>
              <a:rPr lang="en-US" sz="1200" dirty="0"/>
              <a:t>" to store the model into pickle (and to retrieve it).</a:t>
            </a:r>
          </a:p>
          <a:p>
            <a:r>
              <a:rPr lang="en-US" sz="1100" dirty="0"/>
              <a:t>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sklearn.externals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joblib</a:t>
            </a:r>
            <a:endParaRPr lang="en-US" sz="1100"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joblib.dump</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(value=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filename="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mymodel.pkl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t> </a:t>
            </a:r>
          </a:p>
          <a:p>
            <a:r>
              <a:rPr lang="en-US" sz="1200" dirty="0"/>
              <a:t>and then:</a:t>
            </a:r>
          </a:p>
          <a:p>
            <a:r>
              <a:rPr lang="en-US" sz="1100" dirty="0"/>
              <a:t> </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from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azureml.core.model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import Model</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model =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Model.register</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workspace=</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ws</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model_path</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mymodel.pkl</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    </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model_name</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r>
              <a:rPr lang="en-US" sz="1100" dirty="0" err="1">
                <a:solidFill>
                  <a:srgbClr val="0070C0"/>
                </a:solidFill>
                <a:latin typeface="Menlo" panose="020B0609030804020204" pitchFamily="49" charset="0"/>
                <a:ea typeface="Menlo" panose="020B0609030804020204" pitchFamily="49" charset="0"/>
                <a:cs typeface="Menlo" panose="020B0609030804020204" pitchFamily="49" charset="0"/>
              </a:rPr>
              <a:t>boston_housing_lr</a:t>
            </a:r>
            <a:r>
              <a:rPr lang="en-US" sz="1100"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dirty="0"/>
              <a:t> </a:t>
            </a:r>
          </a:p>
          <a:p>
            <a:r>
              <a:rPr lang="en-US" sz="1200" dirty="0"/>
              <a:t>Then you can use the second tutorial on how to deploy the model:</a:t>
            </a:r>
          </a:p>
          <a:p>
            <a:r>
              <a:rPr lang="en-US" sz="1200" dirty="0">
                <a:hlinkClick r:id="rId5"/>
              </a:rPr>
              <a:t>https://docs.microsoft.com/en-us/azure/machine-learning/how-to-deploy-and-where</a:t>
            </a:r>
            <a:endParaRPr lang="en-US" sz="1200" dirty="0"/>
          </a:p>
          <a:p>
            <a:endParaRPr lang="en-US" sz="1200" dirty="0"/>
          </a:p>
          <a:p>
            <a:r>
              <a:rPr lang="en-US" sz="1200" dirty="0"/>
              <a:t>For this deployment you will need to write the "</a:t>
            </a:r>
            <a:r>
              <a:rPr lang="en-US" sz="1200" b="1" dirty="0">
                <a:solidFill>
                  <a:srgbClr val="00B050"/>
                </a:solidFill>
              </a:rPr>
              <a:t>entry script</a:t>
            </a:r>
            <a:r>
              <a:rPr lang="en-US" sz="1200" dirty="0"/>
              <a:t>" with methods </a:t>
            </a:r>
            <a:r>
              <a:rPr lang="en-US" sz="1200" b="1" dirty="0" err="1">
                <a:solidFill>
                  <a:srgbClr val="00B050"/>
                </a:solidFill>
              </a:rPr>
              <a:t>init</a:t>
            </a:r>
            <a:r>
              <a:rPr lang="en-US" sz="1200" b="1" dirty="0">
                <a:solidFill>
                  <a:srgbClr val="00B050"/>
                </a:solidFill>
              </a:rPr>
              <a:t>() and run()</a:t>
            </a:r>
            <a:endParaRPr lang="en-US" sz="1200" dirty="0"/>
          </a:p>
          <a:p>
            <a:r>
              <a:rPr lang="en-US" sz="1200" dirty="0"/>
              <a:t>Once you have this script, you can go to your models (in ML Studio), </a:t>
            </a:r>
          </a:p>
          <a:p>
            <a:r>
              <a:rPr lang="en-US" sz="1200" dirty="0"/>
              <a:t>click on your model, then click on "Deploy" on top, </a:t>
            </a:r>
          </a:p>
          <a:p>
            <a:r>
              <a:rPr lang="en-US" sz="1200" dirty="0"/>
              <a:t>fill-in parameters (name, ... , entry script, ...) - and click the button to deploy it.</a:t>
            </a:r>
          </a:p>
          <a:p>
            <a:endParaRPr lang="en-US" sz="1200" dirty="0"/>
          </a:p>
          <a:p>
            <a:r>
              <a:rPr lang="en-US" sz="1200" dirty="0"/>
              <a:t>Another (simpler) way to deploy the model is to create a ML pipeline with the python script,</a:t>
            </a:r>
          </a:p>
          <a:p>
            <a:r>
              <a:rPr lang="en-US" sz="1200" dirty="0"/>
              <a:t>and then execute it from ADF (Azure Data Factory):</a:t>
            </a:r>
          </a:p>
          <a:p>
            <a:r>
              <a:rPr lang="en-US" sz="1200" dirty="0">
                <a:hlinkClick r:id="rId6"/>
              </a:rPr>
              <a:t>https://docs.microsoft.com/en-us/azure/data-factory/transform-data-machine-learning-service</a:t>
            </a:r>
            <a:endParaRPr lang="en-US" sz="1200" dirty="0"/>
          </a:p>
        </p:txBody>
      </p:sp>
      <p:sp>
        <p:nvSpPr>
          <p:cNvPr id="2" name="TextBox 1">
            <a:extLst>
              <a:ext uri="{FF2B5EF4-FFF2-40B4-BE49-F238E27FC236}">
                <a16:creationId xmlns:a16="http://schemas.microsoft.com/office/drawing/2014/main" id="{8463F08A-95F4-DC49-A441-3029BFF6B8F0}"/>
              </a:ext>
            </a:extLst>
          </p:cNvPr>
          <p:cNvSpPr txBox="1"/>
          <p:nvPr/>
        </p:nvSpPr>
        <p:spPr>
          <a:xfrm>
            <a:off x="6940379" y="271851"/>
            <a:ext cx="5156886" cy="6370975"/>
          </a:xfrm>
          <a:prstGeom prst="rect">
            <a:avLst/>
          </a:prstGeom>
          <a:noFill/>
        </p:spPr>
        <p:txBody>
          <a:bodyPr wrap="square" rtlCol="0">
            <a:spAutoFit/>
          </a:bodyPr>
          <a:lstStyle/>
          <a:p>
            <a:r>
              <a:rPr lang="en-US" sz="1200" dirty="0"/>
              <a:t>Very good </a:t>
            </a:r>
            <a:r>
              <a:rPr lang="en-US" sz="1200" dirty="0" err="1"/>
              <a:t>youtube</a:t>
            </a:r>
            <a:r>
              <a:rPr lang="en-US" sz="1200" dirty="0"/>
              <a:t> video "</a:t>
            </a:r>
            <a:r>
              <a:rPr lang="en-US" sz="1200" b="1" dirty="0">
                <a:solidFill>
                  <a:srgbClr val="00B050"/>
                </a:solidFill>
              </a:rPr>
              <a:t>Train and deploy ML models at scale using Azure Machine Learning | INT134C</a:t>
            </a:r>
            <a:r>
              <a:rPr lang="en-US" sz="1200" dirty="0"/>
              <a:t>"  - </a:t>
            </a:r>
          </a:p>
          <a:p>
            <a:r>
              <a:rPr lang="en-US" sz="1200" dirty="0"/>
              <a:t>- </a:t>
            </a:r>
            <a:r>
              <a:rPr lang="en-US" sz="1200" u="sng" dirty="0">
                <a:hlinkClick r:id="rId7" tooltip="https://www.youtube.com/watch?v=2ogbxycnvgk"/>
              </a:rPr>
              <a:t>https://www.youtube.com/watch?v=2OgBxYCnVGk</a:t>
            </a:r>
            <a:r>
              <a:rPr lang="en-US" sz="1200" dirty="0"/>
              <a:t> </a:t>
            </a:r>
          </a:p>
          <a:p>
            <a:endParaRPr lang="en-US" sz="1200" dirty="0"/>
          </a:p>
          <a:p>
            <a:r>
              <a:rPr lang="en-US" sz="1200" dirty="0"/>
              <a:t>And here is the link from this video to a good 10-hrs course: </a:t>
            </a:r>
          </a:p>
          <a:p>
            <a:r>
              <a:rPr lang="en-US" sz="1200" dirty="0"/>
              <a:t>"</a:t>
            </a:r>
            <a:r>
              <a:rPr lang="en-US" sz="1200" b="1" dirty="0">
                <a:solidFill>
                  <a:srgbClr val="00B050"/>
                </a:solidFill>
              </a:rPr>
              <a:t>Build AI solutions with Azure Machine Learning</a:t>
            </a:r>
            <a:r>
              <a:rPr lang="en-US" sz="1200" dirty="0"/>
              <a:t>"  </a:t>
            </a:r>
            <a:br>
              <a:rPr lang="en-US" sz="1200" dirty="0"/>
            </a:br>
            <a:r>
              <a:rPr lang="en-US" sz="1200" dirty="0"/>
              <a:t> - </a:t>
            </a:r>
            <a:r>
              <a:rPr lang="en-US" sz="1200" u="sng" dirty="0">
                <a:hlinkClick r:id="rId8" tooltip="https://docs.microsoft.com/en-us/learn/paths/build-ai-solutions-with-azure-ml-service/"/>
              </a:rPr>
              <a:t>https://docs.microsoft.com/en-us/learn/paths/build-ai-solutions-with-azure-ml-service/</a:t>
            </a:r>
            <a:endParaRPr lang="en-US" sz="1200" dirty="0"/>
          </a:p>
          <a:p>
            <a:endParaRPr lang="en-US" sz="1200" dirty="0"/>
          </a:p>
          <a:p>
            <a:r>
              <a:rPr lang="en-US" sz="1200" dirty="0"/>
              <a:t>Yet another good tutorial:</a:t>
            </a:r>
            <a:br>
              <a:rPr lang="en-US" sz="1200" dirty="0"/>
            </a:br>
            <a:r>
              <a:rPr lang="en-US" sz="1200" dirty="0"/>
              <a:t>"</a:t>
            </a:r>
            <a:r>
              <a:rPr lang="en-US" sz="1200" b="1" dirty="0">
                <a:solidFill>
                  <a:srgbClr val="00B050"/>
                </a:solidFill>
              </a:rPr>
              <a:t>Creating End-to-End </a:t>
            </a:r>
            <a:r>
              <a:rPr lang="en-US" sz="1200" b="1" dirty="0" err="1">
                <a:solidFill>
                  <a:srgbClr val="00B050"/>
                </a:solidFill>
              </a:rPr>
              <a:t>MLOps</a:t>
            </a:r>
            <a:r>
              <a:rPr lang="en-US" sz="1200" b="1" dirty="0">
                <a:solidFill>
                  <a:srgbClr val="00B050"/>
                </a:solidFill>
              </a:rPr>
              <a:t> pipelines</a:t>
            </a:r>
            <a:r>
              <a:rPr lang="en-US" sz="1200" dirty="0"/>
              <a:t>"</a:t>
            </a:r>
            <a:br>
              <a:rPr lang="en-US" sz="1200" dirty="0"/>
            </a:br>
            <a:r>
              <a:rPr lang="en-US" sz="1200" dirty="0"/>
              <a:t> - </a:t>
            </a:r>
            <a:r>
              <a:rPr lang="en-US" sz="1200" u="sng" dirty="0">
                <a:hlinkClick r:id="rId9"/>
              </a:rPr>
              <a:t>https://benalexkeen.com/creating-end-to-end-mlops-pipelines-using-azure-ml-and-azure-pipelines-part-1/</a:t>
            </a:r>
            <a:endParaRPr lang="en-US" sz="1200" dirty="0"/>
          </a:p>
          <a:p>
            <a:endParaRPr lang="en-US" sz="1200" dirty="0"/>
          </a:p>
          <a:p>
            <a:r>
              <a:rPr lang="en-US" sz="1200" dirty="0"/>
              <a:t>Machine Learning Workshop:</a:t>
            </a:r>
            <a:br>
              <a:rPr lang="en-US" sz="1200" dirty="0"/>
            </a:br>
            <a:r>
              <a:rPr lang="en-US" sz="1200" dirty="0"/>
              <a:t> - </a:t>
            </a:r>
            <a:r>
              <a:rPr lang="en-US" sz="1200" dirty="0">
                <a:hlinkClick r:id="rId10"/>
              </a:rPr>
              <a:t>https://github.com/microsoft/MCW-Machine-Learning</a:t>
            </a:r>
            <a:r>
              <a:rPr lang="en-US" sz="1200" dirty="0"/>
              <a:t> </a:t>
            </a:r>
          </a:p>
          <a:p>
            <a:r>
              <a:rPr lang="en-US" sz="1200" dirty="0"/>
              <a:t>ML Ops Workshop:</a:t>
            </a:r>
            <a:br>
              <a:rPr lang="en-US" sz="1200" dirty="0"/>
            </a:br>
            <a:r>
              <a:rPr lang="en-US" sz="1200" dirty="0"/>
              <a:t> - </a:t>
            </a:r>
            <a:r>
              <a:rPr lang="en-US" sz="1200" dirty="0">
                <a:hlinkClick r:id="rId11"/>
              </a:rPr>
              <a:t>https://github.com/microsoft/MCW-ML-Ops</a:t>
            </a:r>
            <a:r>
              <a:rPr lang="en-US" sz="1200" dirty="0"/>
              <a:t> </a:t>
            </a:r>
          </a:p>
          <a:p>
            <a:endParaRPr lang="en-US" sz="1200" dirty="0"/>
          </a:p>
          <a:p>
            <a:endParaRPr lang="en-US" sz="1200" dirty="0"/>
          </a:p>
          <a:p>
            <a:r>
              <a:rPr lang="en-US" sz="1200" dirty="0"/>
              <a:t>Also:</a:t>
            </a:r>
          </a:p>
          <a:p>
            <a:pPr marL="171450" indent="-171450">
              <a:buFont typeface="Arial" panose="020B0604020202020204" pitchFamily="34" charset="0"/>
              <a:buChar char="•"/>
            </a:pPr>
            <a:r>
              <a:rPr lang="en-US" sz="1200" dirty="0">
                <a:hlinkClick r:id="rId12"/>
              </a:rPr>
              <a:t>https://docs.microsoft.com/en-us/azure/machine-learning/</a:t>
            </a:r>
            <a:r>
              <a:rPr lang="en-US" sz="1200" dirty="0"/>
              <a:t> </a:t>
            </a:r>
          </a:p>
          <a:p>
            <a:pPr marL="171450" indent="-171450">
              <a:buFont typeface="Arial" panose="020B0604020202020204" pitchFamily="34" charset="0"/>
              <a:buChar char="•"/>
            </a:pPr>
            <a:r>
              <a:rPr lang="en-US" sz="1200" dirty="0">
                <a:hlinkClick r:id="rId13"/>
              </a:rPr>
              <a:t>https://docs.microsoft.com/en-us/azure/machine-learning/tutorial-pipeline-batch-scoring-classification</a:t>
            </a:r>
            <a:r>
              <a:rPr lang="en-US" sz="1200" dirty="0"/>
              <a:t> </a:t>
            </a:r>
          </a:p>
          <a:p>
            <a:endParaRPr lang="en-US" sz="1200" dirty="0"/>
          </a:p>
          <a:p>
            <a:pPr marL="171450" indent="-171450">
              <a:buFont typeface="Arial" panose="020B0604020202020204" pitchFamily="34" charset="0"/>
              <a:buChar char="•"/>
            </a:pPr>
            <a:r>
              <a:rPr lang="en-US" sz="1200" dirty="0">
                <a:hlinkClick r:id="rId14"/>
              </a:rPr>
              <a:t>https://azure.microsoft.com/en-us/blog/retraining-and-updating-azure-machine-learning-models-with-azure-data-factory/</a:t>
            </a:r>
            <a:r>
              <a:rPr lang="en-US" sz="1200" dirty="0"/>
              <a:t> </a:t>
            </a:r>
          </a:p>
          <a:p>
            <a:pPr marL="171450" indent="-171450">
              <a:buFont typeface="Arial" panose="020B0604020202020204" pitchFamily="34" charset="0"/>
              <a:buChar char="•"/>
            </a:pPr>
            <a:r>
              <a:rPr lang="en-US" sz="1200" dirty="0">
                <a:hlinkClick r:id="rId15"/>
              </a:rPr>
              <a:t>https://azure.microsoft.com/en-us/blog/azure-data-factory-updates-integration-with-azure-machine-learning-2/</a:t>
            </a:r>
            <a:r>
              <a:rPr lang="en-US" sz="1200" dirty="0"/>
              <a:t> </a:t>
            </a:r>
          </a:p>
          <a:p>
            <a:pPr marL="171450" indent="-171450">
              <a:buFont typeface="Arial" panose="020B0604020202020204" pitchFamily="34" charset="0"/>
              <a:buChar char="•"/>
            </a:pPr>
            <a:r>
              <a:rPr lang="en-US" sz="1200" dirty="0">
                <a:hlinkClick r:id="rId6"/>
              </a:rPr>
              <a:t>https://docs.microsoft.com/en-us/azure///data-factory/transform-data-machine-learning-service</a:t>
            </a:r>
            <a:r>
              <a:rPr lang="en-US" sz="1200" dirty="0"/>
              <a:t> </a:t>
            </a:r>
          </a:p>
          <a:p>
            <a:pPr marL="171450" indent="-171450">
              <a:buFont typeface="Arial" panose="020B0604020202020204" pitchFamily="34" charset="0"/>
              <a:buChar char="•"/>
            </a:pPr>
            <a:r>
              <a:rPr lang="en-US" sz="1200" dirty="0"/>
              <a:t>Pipelines - </a:t>
            </a:r>
            <a:r>
              <a:rPr lang="en-US" sz="1200" dirty="0">
                <a:hlinkClick r:id="rId16"/>
              </a:rPr>
              <a:t>https://www.youtube.com/watch?v=lVP7ywRq8p4</a:t>
            </a:r>
            <a:r>
              <a:rPr lang="en-US" sz="1200" dirty="0"/>
              <a:t> </a:t>
            </a:r>
          </a:p>
          <a:p>
            <a:pPr marL="171450" indent="-171450">
              <a:buFont typeface="Arial" panose="020B0604020202020204" pitchFamily="34" charset="0"/>
              <a:buChar char="•"/>
            </a:pPr>
            <a:r>
              <a:rPr lang="en-US" sz="1200" dirty="0"/>
              <a:t>Old (2016) video about calling ML from Azure Data Factory - </a:t>
            </a:r>
            <a:r>
              <a:rPr lang="en-US" sz="1200" dirty="0">
                <a:hlinkClick r:id="rId17"/>
              </a:rPr>
              <a:t>https://www.youtube.com/watch?v=7k4XvM4wd0k</a:t>
            </a:r>
            <a:endParaRPr lang="en-US" sz="1200" dirty="0"/>
          </a:p>
        </p:txBody>
      </p:sp>
      <p:cxnSp>
        <p:nvCxnSpPr>
          <p:cNvPr id="4" name="Straight Connector 3">
            <a:extLst>
              <a:ext uri="{FF2B5EF4-FFF2-40B4-BE49-F238E27FC236}">
                <a16:creationId xmlns:a16="http://schemas.microsoft.com/office/drawing/2014/main" id="{B9FFA60F-04F7-EC49-8617-EE00B673B8FF}"/>
              </a:ext>
            </a:extLst>
          </p:cNvPr>
          <p:cNvCxnSpPr/>
          <p:nvPr/>
        </p:nvCxnSpPr>
        <p:spPr>
          <a:xfrm flipV="1">
            <a:off x="6796216" y="271851"/>
            <a:ext cx="0" cy="6413157"/>
          </a:xfrm>
          <a:prstGeom prst="line">
            <a:avLst/>
          </a:prstGeom>
          <a:ln w="25400">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59EB24FC-C8A8-A04F-A397-5037B5C5F019}"/>
              </a:ext>
            </a:extLst>
          </p:cNvPr>
          <p:cNvSpPr txBox="1"/>
          <p:nvPr/>
        </p:nvSpPr>
        <p:spPr>
          <a:xfrm>
            <a:off x="1128585" y="135924"/>
            <a:ext cx="4267200" cy="523220"/>
          </a:xfrm>
          <a:prstGeom prst="rect">
            <a:avLst/>
          </a:prstGeom>
          <a:noFill/>
        </p:spPr>
        <p:txBody>
          <a:bodyPr wrap="square" rtlCol="0">
            <a:spAutoFit/>
          </a:bodyPr>
          <a:lstStyle/>
          <a:p>
            <a:r>
              <a:rPr lang="en-US" sz="2800" b="1" dirty="0"/>
              <a:t>Azure ML : Some Links</a:t>
            </a:r>
            <a:endParaRPr lang="en-US" sz="2800" dirty="0"/>
          </a:p>
        </p:txBody>
      </p:sp>
      <p:pic>
        <p:nvPicPr>
          <p:cNvPr id="6" name="Picture 5">
            <a:extLst>
              <a:ext uri="{FF2B5EF4-FFF2-40B4-BE49-F238E27FC236}">
                <a16:creationId xmlns:a16="http://schemas.microsoft.com/office/drawing/2014/main" id="{8738A5C8-113D-F84A-A4AA-F4EC3F7EEEFE}"/>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230451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4" name="Google Shape;139;p20">
            <a:extLst>
              <a:ext uri="{FF2B5EF4-FFF2-40B4-BE49-F238E27FC236}">
                <a16:creationId xmlns:a16="http://schemas.microsoft.com/office/drawing/2014/main" id="{DE6E0AA3-369A-B244-9270-7EECD576DD1F}"/>
              </a:ext>
            </a:extLst>
          </p:cNvPr>
          <p:cNvSpPr txBox="1"/>
          <p:nvPr/>
        </p:nvSpPr>
        <p:spPr>
          <a:xfrm>
            <a:off x="2594432" y="1552325"/>
            <a:ext cx="7307953" cy="4903894"/>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US" sz="1600" dirty="0"/>
              <a:t>predictions (predictive analytics, forecasting, trends, investments, elections, sport &amp; weather, news, etc.)</a:t>
            </a:r>
          </a:p>
          <a:p>
            <a:pPr marL="285750" lvl="0" indent="-285750" algn="l" rtl="0">
              <a:spcBef>
                <a:spcPts val="0"/>
              </a:spcBef>
              <a:spcAft>
                <a:spcPts val="0"/>
              </a:spcAft>
              <a:buFont typeface="Arial" panose="020B0604020202020204" pitchFamily="34" charset="0"/>
              <a:buChar char="•"/>
            </a:pPr>
            <a:r>
              <a:rPr lang="en-US" sz="1600" dirty="0"/>
              <a:t>optimization of business processes, reducing costs</a:t>
            </a:r>
          </a:p>
          <a:p>
            <a:pPr marL="285750" lvl="0" indent="-285750" algn="l" rtl="0">
              <a:spcBef>
                <a:spcPts val="0"/>
              </a:spcBef>
              <a:spcAft>
                <a:spcPts val="0"/>
              </a:spcAft>
              <a:buFont typeface="Arial" panose="020B0604020202020204" pitchFamily="34" charset="0"/>
              <a:buChar char="•"/>
            </a:pPr>
            <a:r>
              <a:rPr lang="en-US" sz="1600" dirty="0"/>
              <a:t>extracting information from text, fuzzy deduplication</a:t>
            </a:r>
          </a:p>
          <a:p>
            <a:pPr marL="285750" lvl="0" indent="-285750" algn="l" rtl="0">
              <a:spcBef>
                <a:spcPts val="0"/>
              </a:spcBef>
              <a:spcAft>
                <a:spcPts val="0"/>
              </a:spcAft>
              <a:buFont typeface="Arial" panose="020B0604020202020204" pitchFamily="34" charset="0"/>
              <a:buChar char="•"/>
            </a:pPr>
            <a:r>
              <a:rPr lang="en-US" sz="1600" dirty="0"/>
              <a:t>image and face recognition</a:t>
            </a:r>
          </a:p>
          <a:p>
            <a:pPr marL="285750" lvl="0" indent="-285750" algn="l" rtl="0">
              <a:spcBef>
                <a:spcPts val="0"/>
              </a:spcBef>
              <a:spcAft>
                <a:spcPts val="0"/>
              </a:spcAft>
              <a:buFont typeface="Arial" panose="020B0604020202020204" pitchFamily="34" charset="0"/>
              <a:buChar char="•"/>
            </a:pPr>
            <a:r>
              <a:rPr lang="en-US" sz="1600" dirty="0"/>
              <a:t>recommender systems</a:t>
            </a:r>
            <a:endParaRPr sz="1600" dirty="0"/>
          </a:p>
          <a:p>
            <a:pPr marL="285750" lvl="0" indent="-285750" algn="l" rtl="0">
              <a:spcBef>
                <a:spcPts val="0"/>
              </a:spcBef>
              <a:spcAft>
                <a:spcPts val="0"/>
              </a:spcAft>
              <a:buFont typeface="Arial" panose="020B0604020202020204" pitchFamily="34" charset="0"/>
              <a:buChar char="•"/>
            </a:pPr>
            <a:r>
              <a:rPr lang="en-US" sz="1600" dirty="0"/>
              <a:t>detection (anomaly, fraud, crime, terrorism, climate change, etc.)</a:t>
            </a:r>
            <a:endParaRPr sz="1600" dirty="0"/>
          </a:p>
          <a:p>
            <a:pPr marL="285750" lvl="0" indent="-285750" algn="l" rtl="0">
              <a:spcBef>
                <a:spcPts val="0"/>
              </a:spcBef>
              <a:spcAft>
                <a:spcPts val="0"/>
              </a:spcAft>
              <a:buFont typeface="Arial" panose="020B0604020202020204" pitchFamily="34" charset="0"/>
              <a:buChar char="•"/>
            </a:pPr>
            <a:r>
              <a:rPr lang="en-US" sz="1600" dirty="0"/>
              <a:t>self-driving cars (planes, boats, drones, construction/rescue machines, etc.)</a:t>
            </a:r>
            <a:endParaRPr sz="1600" dirty="0"/>
          </a:p>
          <a:p>
            <a:pPr marL="285750" lvl="0" indent="-285750" algn="l" rtl="0">
              <a:spcBef>
                <a:spcPts val="0"/>
              </a:spcBef>
              <a:spcAft>
                <a:spcPts val="0"/>
              </a:spcAft>
              <a:buFont typeface="Arial" panose="020B0604020202020204" pitchFamily="34" charset="0"/>
              <a:buChar char="•"/>
            </a:pPr>
            <a:r>
              <a:rPr lang="en-US" sz="1600" dirty="0"/>
              <a:t>robots (at home &amp; at work), </a:t>
            </a:r>
            <a:r>
              <a:rPr lang="en-US" sz="1600" dirty="0">
                <a:solidFill>
                  <a:schemeClr val="dk1"/>
                </a:solidFill>
              </a:rPr>
              <a:t>manufacturing robots</a:t>
            </a:r>
            <a:endParaRPr sz="1600" dirty="0"/>
          </a:p>
          <a:p>
            <a:pPr marL="285750" lvl="0" indent="-285750" algn="l" rtl="0">
              <a:spcBef>
                <a:spcPts val="0"/>
              </a:spcBef>
              <a:spcAft>
                <a:spcPts val="0"/>
              </a:spcAft>
              <a:buFont typeface="Arial" panose="020B0604020202020204" pitchFamily="34" charset="0"/>
              <a:buChar char="•"/>
            </a:pPr>
            <a:r>
              <a:rPr lang="en-US" sz="1600" dirty="0"/>
              <a:t>universal language translator, language understanding, concepts learning</a:t>
            </a:r>
            <a:endParaRPr sz="1600" dirty="0"/>
          </a:p>
          <a:p>
            <a:pPr marL="285750" lvl="0" indent="-285750" algn="l" rtl="0">
              <a:spcBef>
                <a:spcPts val="0"/>
              </a:spcBef>
              <a:spcAft>
                <a:spcPts val="0"/>
              </a:spcAft>
              <a:buFont typeface="Arial" panose="020B0604020202020204" pitchFamily="34" charset="0"/>
              <a:buChar char="•"/>
            </a:pPr>
            <a:r>
              <a:rPr lang="en-US" sz="1600" dirty="0"/>
              <a:t>music &amp;  literature composition, games and math.</a:t>
            </a:r>
            <a:endParaRPr sz="1600" dirty="0"/>
          </a:p>
          <a:p>
            <a:pPr marL="285750" lvl="0" indent="-285750" algn="l" rtl="0">
              <a:spcBef>
                <a:spcPts val="0"/>
              </a:spcBef>
              <a:spcAft>
                <a:spcPts val="0"/>
              </a:spcAft>
              <a:buFont typeface="Arial" panose="020B0604020202020204" pitchFamily="34" charset="0"/>
              <a:buChar char="•"/>
            </a:pPr>
            <a:r>
              <a:rPr lang="en-US" sz="1600" dirty="0"/>
              <a:t>medical diagnostics (using genomic, phenotypic, social, etc. data), surgery</a:t>
            </a:r>
            <a:endParaRPr sz="1600" dirty="0"/>
          </a:p>
          <a:p>
            <a:pPr marL="285750" lvl="0" indent="-285750" algn="l" rtl="0">
              <a:spcBef>
                <a:spcPts val="0"/>
              </a:spcBef>
              <a:spcAft>
                <a:spcPts val="0"/>
              </a:spcAft>
              <a:buFont typeface="Arial" panose="020B0604020202020204" pitchFamily="34" charset="0"/>
              <a:buChar char="•"/>
            </a:pPr>
            <a:r>
              <a:rPr lang="en-US" sz="1600" dirty="0"/>
              <a:t>intelligent secretary/helper, process management, t</a:t>
            </a:r>
            <a:r>
              <a:rPr lang="en-US" sz="1600" dirty="0">
                <a:solidFill>
                  <a:schemeClr val="dk1"/>
                </a:solidFill>
              </a:rPr>
              <a:t>raffic management</a:t>
            </a:r>
            <a:endParaRPr sz="1600" dirty="0"/>
          </a:p>
          <a:p>
            <a:pPr marL="285750" lvl="0" indent="-285750" algn="l" rtl="0">
              <a:spcBef>
                <a:spcPts val="0"/>
              </a:spcBef>
              <a:spcAft>
                <a:spcPts val="0"/>
              </a:spcAft>
              <a:buFont typeface="Arial" panose="020B0604020202020204" pitchFamily="34" charset="0"/>
              <a:buChar char="•"/>
            </a:pPr>
            <a:r>
              <a:rPr lang="en-US" sz="1600" dirty="0"/>
              <a:t>agriculture (pooling weeds, watering, etc.)</a:t>
            </a:r>
            <a:endParaRPr sz="1600" dirty="0"/>
          </a:p>
          <a:p>
            <a:pPr marL="285750" lvl="0" indent="-285750" algn="l" rtl="0">
              <a:spcBef>
                <a:spcPts val="0"/>
              </a:spcBef>
              <a:spcAft>
                <a:spcPts val="0"/>
              </a:spcAft>
              <a:buFont typeface="Arial" panose="020B0604020202020204" pitchFamily="34" charset="0"/>
              <a:buChar char="•"/>
            </a:pPr>
            <a:r>
              <a:rPr lang="en-US" sz="1600" dirty="0"/>
              <a:t>toys, military</a:t>
            </a:r>
            <a:endParaRPr sz="1600" dirty="0"/>
          </a:p>
          <a:p>
            <a:pPr marL="285750" lvl="0" indent="-285750" algn="l" rtl="0">
              <a:spcBef>
                <a:spcPts val="0"/>
              </a:spcBef>
              <a:spcAft>
                <a:spcPts val="0"/>
              </a:spcAft>
              <a:buFont typeface="Arial" panose="020B0604020202020204" pitchFamily="34" charset="0"/>
              <a:buChar char="•"/>
            </a:pPr>
            <a:r>
              <a:rPr lang="en-US" sz="1600" dirty="0"/>
              <a:t>combining AI with Virtual Reality and 3D printing</a:t>
            </a:r>
            <a:endParaRPr sz="1600" dirty="0"/>
          </a:p>
          <a:p>
            <a:pPr marL="285750" lvl="0" indent="-285750" algn="l" rtl="0">
              <a:spcBef>
                <a:spcPts val="0"/>
              </a:spcBef>
              <a:spcAft>
                <a:spcPts val="0"/>
              </a:spcAft>
              <a:buFont typeface="Arial" panose="020B0604020202020204" pitchFamily="34" charset="0"/>
              <a:buChar char="•"/>
            </a:pPr>
            <a:r>
              <a:rPr lang="en-US" sz="1600" dirty="0"/>
              <a:t>effective interface with human brain, greatly expand their cognitive, memory and sensory capabilities, uploading mind into computer</a:t>
            </a:r>
          </a:p>
          <a:p>
            <a:pPr marL="285750" lvl="0" indent="-285750" algn="l" rtl="0">
              <a:spcBef>
                <a:spcPts val="0"/>
              </a:spcBef>
              <a:spcAft>
                <a:spcPts val="0"/>
              </a:spcAft>
              <a:buFont typeface="Arial" panose="020B0604020202020204" pitchFamily="34" charset="0"/>
              <a:buChar char="•"/>
            </a:pPr>
            <a:r>
              <a:rPr lang="en-US" sz="1600" dirty="0"/>
              <a:t>etc. etc. etc.</a:t>
            </a:r>
            <a:endParaRPr sz="1600" dirty="0"/>
          </a:p>
        </p:txBody>
      </p:sp>
      <p:sp>
        <p:nvSpPr>
          <p:cNvPr id="5" name="Google Shape;140;p20">
            <a:extLst>
              <a:ext uri="{FF2B5EF4-FFF2-40B4-BE49-F238E27FC236}">
                <a16:creationId xmlns:a16="http://schemas.microsoft.com/office/drawing/2014/main" id="{415A9191-F14B-8648-B0A8-EB10013B9142}"/>
              </a:ext>
            </a:extLst>
          </p:cNvPr>
          <p:cNvSpPr txBox="1"/>
          <p:nvPr/>
        </p:nvSpPr>
        <p:spPr>
          <a:xfrm>
            <a:off x="106350" y="22949"/>
            <a:ext cx="7924467" cy="1328773"/>
          </a:xfrm>
          <a:prstGeom prst="rect">
            <a:avLst/>
          </a:prstGeom>
          <a:noFill/>
          <a:ln>
            <a:noFill/>
          </a:ln>
        </p:spPr>
        <p:txBody>
          <a:bodyPr spcFirstLastPara="1" wrap="square" lIns="91425" tIns="91425" rIns="91425" bIns="91425" anchor="t" anchorCtr="0">
            <a:noAutofit/>
          </a:bodyPr>
          <a:lstStyle/>
          <a:p>
            <a:r>
              <a:rPr lang="en-US" sz="2800" b="1" dirty="0"/>
              <a:t>Where and How ML &amp; AI are used ?</a:t>
            </a:r>
          </a:p>
          <a:p>
            <a:pPr marL="0" lvl="0" indent="0" algn="l" rtl="0">
              <a:spcBef>
                <a:spcPts val="0"/>
              </a:spcBef>
              <a:spcAft>
                <a:spcPts val="0"/>
              </a:spcAft>
              <a:buNone/>
            </a:pPr>
            <a:endParaRPr lang="en-US" b="1" dirty="0"/>
          </a:p>
          <a:p>
            <a:pPr marL="0" lvl="0" indent="0" algn="l" rtl="0">
              <a:spcBef>
                <a:spcPts val="0"/>
              </a:spcBef>
              <a:spcAft>
                <a:spcPts val="0"/>
              </a:spcAft>
              <a:buNone/>
            </a:pPr>
            <a:r>
              <a:rPr lang="en-US" b="1" dirty="0"/>
              <a:t>ML = Machine Learning</a:t>
            </a:r>
          </a:p>
          <a:p>
            <a:pPr marL="0" lvl="0" indent="0" algn="l" rtl="0">
              <a:spcBef>
                <a:spcPts val="0"/>
              </a:spcBef>
              <a:spcAft>
                <a:spcPts val="0"/>
              </a:spcAft>
              <a:buNone/>
            </a:pPr>
            <a:r>
              <a:rPr lang="en-US" b="1" dirty="0"/>
              <a:t>AI = Artificial Intelligence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384ECF0-3C64-8241-99B2-0AA612206F2C}"/>
              </a:ext>
            </a:extLst>
          </p:cNvPr>
          <p:cNvSpPr txBox="1"/>
          <p:nvPr/>
        </p:nvSpPr>
        <p:spPr>
          <a:xfrm>
            <a:off x="2038865" y="197441"/>
            <a:ext cx="9984259" cy="6586418"/>
          </a:xfrm>
          <a:prstGeom prst="rect">
            <a:avLst/>
          </a:prstGeom>
          <a:noFill/>
        </p:spPr>
        <p:txBody>
          <a:bodyPr wrap="square" rtlCol="0">
            <a:spAutoFit/>
          </a:bodyPr>
          <a:lstStyle/>
          <a:p>
            <a:r>
              <a:rPr lang="en-US" sz="2400" b="1" dirty="0"/>
              <a:t>Azure ML : More Links</a:t>
            </a:r>
            <a:endParaRPr lang="en-US" sz="1200" dirty="0"/>
          </a:p>
          <a:p>
            <a:endParaRPr lang="en-US" sz="1200" dirty="0"/>
          </a:p>
          <a:p>
            <a:r>
              <a:rPr lang="en-US" sz="1100" dirty="0"/>
              <a:t>Google-</a:t>
            </a:r>
            <a:r>
              <a:rPr lang="en-US" sz="1100" dirty="0" err="1"/>
              <a:t>ing</a:t>
            </a:r>
            <a:r>
              <a:rPr lang="en-US" sz="1100" dirty="0"/>
              <a:t> mount datastore azure ml notebook - </a:t>
            </a:r>
          </a:p>
          <a:p>
            <a:r>
              <a:rPr lang="en-US" sz="1100" dirty="0"/>
              <a:t> - </a:t>
            </a:r>
            <a:r>
              <a:rPr lang="en-US" sz="1100" u="sng" dirty="0">
                <a:hlinkClick r:id="rId2"/>
              </a:rPr>
              <a:t>https://github.com/microsoft/MLOpsPython</a:t>
            </a:r>
            <a:r>
              <a:rPr lang="en-US" sz="1100" dirty="0"/>
              <a:t>  - </a:t>
            </a:r>
          </a:p>
          <a:p>
            <a:r>
              <a:rPr lang="en-US" sz="1100" dirty="0"/>
              <a:t> - </a:t>
            </a:r>
            <a:r>
              <a:rPr lang="en-US" sz="1100" u="sng" dirty="0">
                <a:hlinkClick r:id="rId3"/>
              </a:rPr>
              <a:t>https://docs.microsoft.com/en-us/python/api/azureml-core/azureml.core.datastore?view=azure-ml-py</a:t>
            </a:r>
            <a:r>
              <a:rPr lang="en-US" sz="1100" dirty="0"/>
              <a:t> - </a:t>
            </a:r>
          </a:p>
          <a:p>
            <a:endParaRPr lang="en-US" sz="1100" dirty="0"/>
          </a:p>
          <a:p>
            <a:r>
              <a:rPr lang="en-US" sz="1100" dirty="0"/>
              <a:t>Develop for Azure Files with Python - </a:t>
            </a:r>
          </a:p>
          <a:p>
            <a:r>
              <a:rPr lang="en-US" sz="1100" dirty="0"/>
              <a:t> - </a:t>
            </a:r>
            <a:r>
              <a:rPr lang="en-US" sz="1100" u="sng" dirty="0">
                <a:hlinkClick r:id="rId4"/>
              </a:rPr>
              <a:t>https://docs.microsoft.com/en-us/azure/storage/files/storage-python-how-to-use-file-storage</a:t>
            </a:r>
            <a:r>
              <a:rPr lang="en-US" sz="1100" dirty="0"/>
              <a:t> - </a:t>
            </a:r>
          </a:p>
          <a:p>
            <a:endParaRPr lang="en-US" sz="1100" dirty="0"/>
          </a:p>
          <a:p>
            <a:r>
              <a:rPr lang="en-US" sz="1100" dirty="0"/>
              <a:t>Azure for Python Developers - </a:t>
            </a:r>
          </a:p>
          <a:p>
            <a:r>
              <a:rPr lang="en-US" sz="1100" dirty="0"/>
              <a:t> - </a:t>
            </a:r>
            <a:r>
              <a:rPr lang="en-US" sz="1100" u="sng" dirty="0">
                <a:hlinkClick r:id="rId5"/>
              </a:rPr>
              <a:t>https://docs.microsoft.com/en-us/azure/developer/python/</a:t>
            </a:r>
            <a:r>
              <a:rPr lang="en-US" sz="1100" dirty="0"/>
              <a:t> - </a:t>
            </a:r>
          </a:p>
          <a:p>
            <a:endParaRPr lang="en-US" sz="1100" dirty="0"/>
          </a:p>
          <a:p>
            <a:r>
              <a:rPr lang="en-US" sz="1100" dirty="0"/>
              <a:t>Azure REST API Reference - </a:t>
            </a:r>
          </a:p>
          <a:p>
            <a:r>
              <a:rPr lang="en-US" sz="1100" dirty="0"/>
              <a:t> - </a:t>
            </a:r>
            <a:r>
              <a:rPr lang="en-US" sz="1100" u="sng" dirty="0">
                <a:hlinkClick r:id="rId6"/>
              </a:rPr>
              <a:t>https://docs.microsoft.com/en-us/rest/api/azure/</a:t>
            </a:r>
            <a:r>
              <a:rPr lang="en-US" sz="1100" dirty="0"/>
              <a:t> - </a:t>
            </a:r>
          </a:p>
          <a:p>
            <a:endParaRPr lang="en-US" sz="1100" dirty="0"/>
          </a:p>
          <a:p>
            <a:r>
              <a:rPr lang="en-US" sz="1100" dirty="0"/>
              <a:t>Azure SDK for Python - </a:t>
            </a:r>
          </a:p>
          <a:p>
            <a:r>
              <a:rPr lang="en-US" sz="1100" dirty="0"/>
              <a:t> - </a:t>
            </a:r>
            <a:r>
              <a:rPr lang="en-US" sz="1100" u="sng" dirty="0">
                <a:hlinkClick r:id="rId7"/>
              </a:rPr>
              <a:t>https://github.com/Azure/azure-sdk-for-python/tree/master/sdk/storage</a:t>
            </a:r>
            <a:r>
              <a:rPr lang="en-US" sz="1100" dirty="0"/>
              <a:t> - </a:t>
            </a:r>
          </a:p>
          <a:p>
            <a:r>
              <a:rPr lang="en-US" sz="1100" dirty="0"/>
              <a:t> - </a:t>
            </a:r>
            <a:r>
              <a:rPr lang="en-US" sz="1100" u="sng" dirty="0">
                <a:hlinkClick r:id="rId8"/>
              </a:rPr>
              <a:t>https://docs.microsoft.com/en-us/python/api/overview/azure/ml/?view=azure-ml-py</a:t>
            </a:r>
            <a:r>
              <a:rPr lang="en-US" sz="1100" dirty="0"/>
              <a:t>  - </a:t>
            </a:r>
          </a:p>
          <a:p>
            <a:endParaRPr lang="en-US" sz="1100" dirty="0"/>
          </a:p>
          <a:p>
            <a:r>
              <a:rPr lang="en-US" sz="1100" dirty="0"/>
              <a:t>Azure SDK – trigger published pipeline - </a:t>
            </a:r>
          </a:p>
          <a:p>
            <a:r>
              <a:rPr lang="en-US" sz="1100" dirty="0"/>
              <a:t> - </a:t>
            </a:r>
            <a:r>
              <a:rPr lang="en-US" sz="1100" dirty="0">
                <a:hlinkClick r:id="rId9"/>
              </a:rPr>
              <a:t>https://docs.microsoft.com/en-us/azure/machine-learning/how-to-trigger-published-pipeline#trigger-pipelines-with-azure-machine-learning-sdk-for-python</a:t>
            </a:r>
            <a:r>
              <a:rPr lang="en-US" sz="1100" dirty="0"/>
              <a:t> –</a:t>
            </a:r>
          </a:p>
          <a:p>
            <a:endParaRPr lang="en-US" sz="1100" dirty="0"/>
          </a:p>
          <a:p>
            <a:r>
              <a:rPr lang="en-US" sz="1100" dirty="0"/>
              <a:t>Automate ML Experiments</a:t>
            </a:r>
          </a:p>
          <a:p>
            <a:r>
              <a:rPr lang="en-US" sz="1100" dirty="0"/>
              <a:t> - </a:t>
            </a:r>
            <a:r>
              <a:rPr lang="en-US" sz="1100" dirty="0">
                <a:hlinkClick r:id="rId10"/>
              </a:rPr>
              <a:t>https://docs.microsoft.com/en-us/azure/machine-learning/how-to-use-automlstep-in-pipelines</a:t>
            </a:r>
            <a:r>
              <a:rPr lang="en-US" sz="1100" dirty="0"/>
              <a:t> - </a:t>
            </a:r>
          </a:p>
          <a:p>
            <a:r>
              <a:rPr lang="en-US" sz="1100" dirty="0"/>
              <a:t> - </a:t>
            </a:r>
            <a:r>
              <a:rPr lang="en-US" sz="1100" dirty="0">
                <a:hlinkClick r:id="rId11"/>
              </a:rPr>
              <a:t>https://towardsdatascience.com/hidden-tricks-for-running-automl-experiment-from-azure-machine-learning-sdk-915d4e3f840e</a:t>
            </a:r>
            <a:r>
              <a:rPr lang="en-US" sz="1100" dirty="0"/>
              <a:t> - </a:t>
            </a:r>
          </a:p>
          <a:p>
            <a:endParaRPr lang="en-US" sz="1100" dirty="0"/>
          </a:p>
          <a:p>
            <a:r>
              <a:rPr lang="en-US" sz="1100" dirty="0"/>
              <a:t>Understand </a:t>
            </a:r>
            <a:r>
              <a:rPr lang="en-US" sz="1100" dirty="0" err="1"/>
              <a:t>AutoML</a:t>
            </a:r>
            <a:endParaRPr lang="en-US" sz="1100" dirty="0"/>
          </a:p>
          <a:p>
            <a:r>
              <a:rPr lang="en-US" sz="1100" dirty="0"/>
              <a:t> - </a:t>
            </a:r>
            <a:r>
              <a:rPr lang="en-US" sz="1100" dirty="0">
                <a:hlinkClick r:id="rId12"/>
              </a:rPr>
              <a:t>https://docs.microsoft.com/en-us/azure/machine-learning/how-to-understand-automated-ml#regressionforecasting-metrics</a:t>
            </a:r>
            <a:r>
              <a:rPr lang="en-US" sz="1100" dirty="0"/>
              <a:t> - </a:t>
            </a:r>
          </a:p>
          <a:p>
            <a:r>
              <a:rPr lang="en-US" sz="1100" dirty="0"/>
              <a:t> - </a:t>
            </a:r>
            <a:r>
              <a:rPr lang="en-US" sz="1100" dirty="0">
                <a:hlinkClick r:id="rId13"/>
              </a:rPr>
              <a:t>https://docs.microsoft.com/en-us/azure/machine-learning/how-to-configure-auto-train#primary-metric</a:t>
            </a:r>
            <a:r>
              <a:rPr lang="en-US" sz="1100" dirty="0"/>
              <a:t> - </a:t>
            </a:r>
          </a:p>
          <a:p>
            <a:endParaRPr lang="en-US" sz="1100" dirty="0"/>
          </a:p>
          <a:p>
            <a:r>
              <a:rPr lang="en-US" sz="1100" dirty="0"/>
              <a:t>What is Automated ML</a:t>
            </a:r>
          </a:p>
          <a:p>
            <a:r>
              <a:rPr lang="en-US" sz="1100" dirty="0"/>
              <a:t> - </a:t>
            </a:r>
            <a:r>
              <a:rPr lang="en-US" sz="1100" dirty="0">
                <a:hlinkClick r:id="rId14"/>
              </a:rPr>
              <a:t>https://docs.microsoft.com/en-us/azure/machine-learning/concept-automated-ml</a:t>
            </a:r>
            <a:r>
              <a:rPr lang="en-US" sz="1100" dirty="0"/>
              <a:t> - </a:t>
            </a:r>
          </a:p>
          <a:p>
            <a:r>
              <a:rPr lang="en-US" sz="1100" dirty="0"/>
              <a:t>Many Models Solution Accelerator</a:t>
            </a:r>
          </a:p>
          <a:p>
            <a:r>
              <a:rPr lang="en-US" sz="1100" dirty="0"/>
              <a:t> - </a:t>
            </a:r>
            <a:r>
              <a:rPr lang="en-US" sz="1100" dirty="0">
                <a:hlinkClick r:id="rId15"/>
              </a:rPr>
              <a:t>https://github.com/microsoft/solution-accelerator-many-models</a:t>
            </a:r>
            <a:r>
              <a:rPr lang="en-US" sz="1100" dirty="0"/>
              <a:t> - </a:t>
            </a:r>
          </a:p>
          <a:p>
            <a:r>
              <a:rPr lang="en-US" sz="1100" dirty="0"/>
              <a:t>Configure automated ML experiments in Python:</a:t>
            </a:r>
            <a:br>
              <a:rPr lang="en-US" sz="1100" dirty="0"/>
            </a:br>
            <a:r>
              <a:rPr lang="en-US" sz="1100" dirty="0"/>
              <a:t> - </a:t>
            </a:r>
            <a:r>
              <a:rPr lang="en-US" sz="1100" dirty="0">
                <a:hlinkClick r:id="rId16"/>
              </a:rPr>
              <a:t>https://docs.microsoft.com/en-us/azure/machine-learning/how-to-configure-auto-train</a:t>
            </a:r>
            <a:r>
              <a:rPr lang="en-US" sz="1100" dirty="0"/>
              <a:t> - </a:t>
            </a:r>
          </a:p>
          <a:p>
            <a:endParaRPr lang="en-US" sz="1200" dirty="0"/>
          </a:p>
        </p:txBody>
      </p:sp>
      <p:pic>
        <p:nvPicPr>
          <p:cNvPr id="3" name="Picture 2">
            <a:extLst>
              <a:ext uri="{FF2B5EF4-FFF2-40B4-BE49-F238E27FC236}">
                <a16:creationId xmlns:a16="http://schemas.microsoft.com/office/drawing/2014/main" id="{AEBE69D2-AFA0-E04F-90FC-0C518795C318}"/>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8537" y="16672"/>
            <a:ext cx="889686" cy="824982"/>
          </a:xfrm>
          <a:prstGeom prst="rect">
            <a:avLst/>
          </a:prstGeom>
        </p:spPr>
      </p:pic>
    </p:spTree>
    <p:extLst>
      <p:ext uri="{BB962C8B-B14F-4D97-AF65-F5344CB8AC3E}">
        <p14:creationId xmlns:p14="http://schemas.microsoft.com/office/powerpoint/2010/main" val="9273181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9E9F61-055F-1F43-B6F0-A3330AAA1662}"/>
              </a:ext>
            </a:extLst>
          </p:cNvPr>
          <p:cNvSpPr txBox="1"/>
          <p:nvPr/>
        </p:nvSpPr>
        <p:spPr>
          <a:xfrm>
            <a:off x="984033" y="153969"/>
            <a:ext cx="4368485" cy="584775"/>
          </a:xfrm>
          <a:prstGeom prst="rect">
            <a:avLst/>
          </a:prstGeom>
          <a:noFill/>
        </p:spPr>
        <p:txBody>
          <a:bodyPr wrap="square" rtlCol="0">
            <a:spAutoFit/>
          </a:bodyPr>
          <a:lstStyle/>
          <a:p>
            <a:r>
              <a:rPr lang="en-US" sz="3200" b="1" dirty="0">
                <a:solidFill>
                  <a:srgbClr val="0070C0"/>
                </a:solidFill>
              </a:rPr>
              <a:t>Azure Synapse Analytics</a:t>
            </a:r>
          </a:p>
        </p:txBody>
      </p:sp>
      <p:cxnSp>
        <p:nvCxnSpPr>
          <p:cNvPr id="8" name="Straight Connector 7">
            <a:extLst>
              <a:ext uri="{FF2B5EF4-FFF2-40B4-BE49-F238E27FC236}">
                <a16:creationId xmlns:a16="http://schemas.microsoft.com/office/drawing/2014/main" id="{E86E237C-37FE-1047-BAB5-D55DF45BDC9E}"/>
              </a:ext>
            </a:extLst>
          </p:cNvPr>
          <p:cNvCxnSpPr/>
          <p:nvPr/>
        </p:nvCxnSpPr>
        <p:spPr>
          <a:xfrm flipV="1">
            <a:off x="5892800" y="329784"/>
            <a:ext cx="0" cy="6299616"/>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BEF0E5AE-176E-D141-99F8-35ED49666992}"/>
              </a:ext>
            </a:extLst>
          </p:cNvPr>
          <p:cNvSpPr txBox="1"/>
          <p:nvPr/>
        </p:nvSpPr>
        <p:spPr>
          <a:xfrm>
            <a:off x="70233" y="935534"/>
            <a:ext cx="5663516" cy="4924425"/>
          </a:xfrm>
          <a:prstGeom prst="rect">
            <a:avLst/>
          </a:prstGeom>
          <a:noFill/>
        </p:spPr>
        <p:txBody>
          <a:bodyPr wrap="square" rtlCol="0">
            <a:spAutoFit/>
          </a:bodyPr>
          <a:lstStyle/>
          <a:p>
            <a:r>
              <a:rPr lang="en-US" sz="1400" b="1" dirty="0">
                <a:solidFill>
                  <a:srgbClr val="FF0000"/>
                </a:solidFill>
              </a:rPr>
              <a:t>Azure Synapse Workspace</a:t>
            </a:r>
            <a:r>
              <a:rPr lang="en-US" sz="1400" dirty="0"/>
              <a:t> – newest collection of Azure tools for Analytics - </a:t>
            </a:r>
            <a:r>
              <a:rPr lang="en-US" sz="1200" dirty="0">
                <a:hlinkClick r:id="rId3"/>
              </a:rPr>
              <a:t>https://azure.microsoft.com/en-us/services/synapse-analytics/</a:t>
            </a:r>
            <a:endParaRPr lang="en-US" sz="1200" dirty="0"/>
          </a:p>
          <a:p>
            <a:endParaRPr lang="en-US" sz="1400" dirty="0"/>
          </a:p>
          <a:p>
            <a:pPr marL="285750" indent="-285750">
              <a:buFont typeface="Arial" panose="020B0604020202020204" pitchFamily="34" charset="0"/>
              <a:buChar char="•"/>
            </a:pPr>
            <a:r>
              <a:rPr lang="en-US" sz="1400" b="1" dirty="0">
                <a:solidFill>
                  <a:srgbClr val="FF0000"/>
                </a:solidFill>
              </a:rPr>
              <a:t>Azure Storage Gen 2</a:t>
            </a:r>
            <a:br>
              <a:rPr lang="en-US" sz="1400" dirty="0"/>
            </a:br>
            <a:r>
              <a:rPr lang="en-US" sz="1400" dirty="0"/>
              <a:t>substitutes for Storage Gen1 and Data Lake Gen 1. </a:t>
            </a:r>
            <a:br>
              <a:rPr lang="en-US" sz="1400" dirty="0"/>
            </a:br>
            <a:r>
              <a:rPr lang="en-US" sz="1400" dirty="0"/>
              <a:t>Gen 2 is more reliable, efficient, cheaper, supports Big Data</a:t>
            </a:r>
          </a:p>
          <a:p>
            <a:endParaRPr lang="en-US" sz="1400" dirty="0"/>
          </a:p>
          <a:p>
            <a:pPr marL="285750" indent="-285750">
              <a:buFont typeface="Arial" panose="020B0604020202020204" pitchFamily="34" charset="0"/>
              <a:buChar char="•"/>
            </a:pPr>
            <a:r>
              <a:rPr lang="en-US" sz="1400" b="1" dirty="0">
                <a:solidFill>
                  <a:srgbClr val="FF0000"/>
                </a:solidFill>
              </a:rPr>
              <a:t>Data pools</a:t>
            </a:r>
            <a:r>
              <a:rPr lang="en-US" sz="1400" dirty="0"/>
              <a:t> (Serverless, Dedicated, Spark).</a:t>
            </a:r>
            <a:br>
              <a:rPr lang="en-US" sz="1400" dirty="0"/>
            </a:br>
            <a:r>
              <a:rPr lang="en-US" sz="1400" dirty="0"/>
              <a:t>Dedicated SQL Pool = SQL </a:t>
            </a:r>
            <a:r>
              <a:rPr lang="en-US" sz="1400" dirty="0" err="1"/>
              <a:t>DataWarehouse</a:t>
            </a:r>
            <a:br>
              <a:rPr lang="en-US" sz="1400" dirty="0"/>
            </a:br>
            <a:r>
              <a:rPr lang="en-US" sz="1400" dirty="0"/>
              <a:t>You can query csv, </a:t>
            </a:r>
            <a:r>
              <a:rPr lang="en-US" sz="1400" dirty="0" err="1"/>
              <a:t>jason</a:t>
            </a:r>
            <a:r>
              <a:rPr lang="en-US" sz="1400" dirty="0"/>
              <a:t>, parquet files - serverless SQL pools</a:t>
            </a:r>
          </a:p>
          <a:p>
            <a:endParaRPr lang="en-US" sz="1400" dirty="0"/>
          </a:p>
          <a:p>
            <a:pPr marL="285750" indent="-285750">
              <a:buFont typeface="Arial" panose="020B0604020202020204" pitchFamily="34" charset="0"/>
              <a:buChar char="•"/>
            </a:pPr>
            <a:r>
              <a:rPr lang="en-US" sz="1400" b="1" dirty="0">
                <a:solidFill>
                  <a:srgbClr val="FF0000"/>
                </a:solidFill>
              </a:rPr>
              <a:t>Compute clusters</a:t>
            </a:r>
            <a:r>
              <a:rPr lang="en-US" sz="1400" dirty="0"/>
              <a:t> – including Spark</a:t>
            </a:r>
          </a:p>
          <a:p>
            <a:endParaRPr lang="en-US" sz="1400" dirty="0"/>
          </a:p>
          <a:p>
            <a:pPr marL="285750" indent="-285750">
              <a:buFont typeface="Arial" panose="020B0604020202020204" pitchFamily="34" charset="0"/>
              <a:buChar char="•"/>
            </a:pPr>
            <a:r>
              <a:rPr lang="en-US" sz="1400" b="1" dirty="0">
                <a:solidFill>
                  <a:srgbClr val="FF0000"/>
                </a:solidFill>
              </a:rPr>
              <a:t>Data Factory</a:t>
            </a:r>
            <a:r>
              <a:rPr lang="en-US" sz="1400" dirty="0"/>
              <a:t> – to automate data flows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FF0000"/>
                </a:solidFill>
              </a:rPr>
              <a:t>Azure Synapse Link for Azure Cosmos DB</a:t>
            </a:r>
            <a:br>
              <a:rPr lang="en-US" sz="1400" dirty="0"/>
            </a:br>
            <a:r>
              <a:rPr lang="en-US" sz="1200" dirty="0">
                <a:hlinkClick r:id="rId4"/>
              </a:rPr>
              <a:t>https://docs.microsoft.com/en-us/azure/cosmos-db/synapse-link</a:t>
            </a:r>
            <a:r>
              <a:rPr lang="en-US" sz="1200" dirty="0"/>
              <a:t>  </a:t>
            </a:r>
          </a:p>
          <a:p>
            <a:endParaRPr lang="en-US" sz="1200" dirty="0"/>
          </a:p>
          <a:p>
            <a:pPr marL="285750" indent="-285750">
              <a:buFont typeface="Arial" panose="020B0604020202020204" pitchFamily="34" charset="0"/>
              <a:buChar char="•"/>
            </a:pPr>
            <a:r>
              <a:rPr lang="en-US" sz="1400" b="1" dirty="0">
                <a:solidFill>
                  <a:srgbClr val="FF0000"/>
                </a:solidFill>
              </a:rPr>
              <a:t>Cosmos DB Analytical Store</a:t>
            </a:r>
            <a:br>
              <a:rPr lang="en-US" sz="1400" b="1" dirty="0">
                <a:solidFill>
                  <a:srgbClr val="FF0000"/>
                </a:solidFill>
              </a:rPr>
            </a:br>
            <a:r>
              <a:rPr lang="en-US" sz="1200" dirty="0">
                <a:hlinkClick r:id="rId5"/>
              </a:rPr>
              <a:t>https://docs.microsoft.com/en-us/azure/cosmos-db/analytical-store-introduction</a:t>
            </a:r>
            <a:endParaRPr lang="en-US" sz="1200" dirty="0"/>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b="1" dirty="0">
                <a:solidFill>
                  <a:srgbClr val="FF0000"/>
                </a:solidFill>
              </a:rPr>
              <a:t>Power BI</a:t>
            </a:r>
            <a:r>
              <a:rPr lang="en-US" sz="1400" dirty="0"/>
              <a:t> Integration</a:t>
            </a:r>
          </a:p>
        </p:txBody>
      </p:sp>
      <p:pic>
        <p:nvPicPr>
          <p:cNvPr id="1026" name="Picture 2" descr="Microsoft’s Azure Synapse Overview Slide">
            <a:extLst>
              <a:ext uri="{FF2B5EF4-FFF2-40B4-BE49-F238E27FC236}">
                <a16:creationId xmlns:a16="http://schemas.microsoft.com/office/drawing/2014/main" id="{C2E86A75-27FF-874C-996C-46322D019D11}"/>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892800" y="37396"/>
            <a:ext cx="6228967" cy="37587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lements inside Azure Synapse Analytics">
            <a:extLst>
              <a:ext uri="{FF2B5EF4-FFF2-40B4-BE49-F238E27FC236}">
                <a16:creationId xmlns:a16="http://schemas.microsoft.com/office/drawing/2014/main" id="{A7ED3D6D-D2F1-8C4A-BAE7-BABD4B6AF8AF}"/>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6051850" y="4096512"/>
            <a:ext cx="5964180" cy="26202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Official Azure Icon Set">
            <a:extLst>
              <a:ext uri="{FF2B5EF4-FFF2-40B4-BE49-F238E27FC236}">
                <a16:creationId xmlns:a16="http://schemas.microsoft.com/office/drawing/2014/main" id="{B1BA3769-EF40-F64A-AFCD-EBBAE5C99713}"/>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0" y="33866"/>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057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id="{C59DFD9A-810D-854D-BD6A-B843C57936BF}"/>
              </a:ext>
            </a:extLst>
          </p:cNvPr>
          <p:cNvSpPr/>
          <p:nvPr/>
        </p:nvSpPr>
        <p:spPr>
          <a:xfrm>
            <a:off x="6235700" y="1498600"/>
            <a:ext cx="5740400" cy="3873500"/>
          </a:xfrm>
          <a:prstGeom prst="roundRect">
            <a:avLst/>
          </a:prstGeom>
          <a:solidFill>
            <a:schemeClr val="accent1">
              <a:alpha val="9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45CD2417-BF3F-8149-9774-5CAB29533956}"/>
              </a:ext>
            </a:extLst>
          </p:cNvPr>
          <p:cNvSpPr/>
          <p:nvPr/>
        </p:nvSpPr>
        <p:spPr>
          <a:xfrm>
            <a:off x="172278" y="237388"/>
            <a:ext cx="7765222" cy="892552"/>
          </a:xfrm>
          <a:prstGeom prst="rect">
            <a:avLst/>
          </a:prstGeom>
        </p:spPr>
        <p:txBody>
          <a:bodyPr wrap="square">
            <a:spAutoFit/>
          </a:bodyPr>
          <a:lstStyle/>
          <a:p>
            <a:r>
              <a:rPr lang="en-US" sz="2800" b="1" dirty="0">
                <a:solidFill>
                  <a:srgbClr val="454545"/>
                </a:solidFill>
                <a:latin typeface="Arial" panose="020B0604020202020204" pitchFamily="34" charset="0"/>
              </a:rPr>
              <a:t>Synapse - Always Clusters = Pools</a:t>
            </a:r>
          </a:p>
          <a:p>
            <a:r>
              <a:rPr lang="en-US" sz="2400" b="1" dirty="0">
                <a:solidFill>
                  <a:srgbClr val="454545"/>
                </a:solidFill>
                <a:latin typeface="Arial" panose="020B0604020202020204" pitchFamily="34" charset="0"/>
              </a:rPr>
              <a:t>(for parallel processing)</a:t>
            </a:r>
            <a:endParaRPr lang="en-US" sz="2400" b="1" dirty="0"/>
          </a:p>
        </p:txBody>
      </p:sp>
      <p:pic>
        <p:nvPicPr>
          <p:cNvPr id="6" name="Picture 5">
            <a:extLst>
              <a:ext uri="{FF2B5EF4-FFF2-40B4-BE49-F238E27FC236}">
                <a16:creationId xmlns:a16="http://schemas.microsoft.com/office/drawing/2014/main" id="{0E4D3CF6-CD7C-6F4B-AAD4-CF9A377836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094348" y="2017010"/>
            <a:ext cx="1259530" cy="1097879"/>
          </a:xfrm>
          <a:prstGeom prst="rect">
            <a:avLst/>
          </a:prstGeom>
        </p:spPr>
      </p:pic>
      <p:pic>
        <p:nvPicPr>
          <p:cNvPr id="8" name="Picture 7">
            <a:extLst>
              <a:ext uri="{FF2B5EF4-FFF2-40B4-BE49-F238E27FC236}">
                <a16:creationId xmlns:a16="http://schemas.microsoft.com/office/drawing/2014/main" id="{923A81E9-85D4-354B-B8AF-B80CC116CBF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00268" y="2045698"/>
            <a:ext cx="1106460" cy="1091303"/>
          </a:xfrm>
          <a:prstGeom prst="rect">
            <a:avLst/>
          </a:prstGeom>
        </p:spPr>
      </p:pic>
      <p:sp>
        <p:nvSpPr>
          <p:cNvPr id="9" name="TextBox 8">
            <a:extLst>
              <a:ext uri="{FF2B5EF4-FFF2-40B4-BE49-F238E27FC236}">
                <a16:creationId xmlns:a16="http://schemas.microsoft.com/office/drawing/2014/main" id="{C5E5D9A7-81CD-C346-92F6-F7FF9B3D9416}"/>
              </a:ext>
            </a:extLst>
          </p:cNvPr>
          <p:cNvSpPr txBox="1"/>
          <p:nvPr/>
        </p:nvSpPr>
        <p:spPr>
          <a:xfrm>
            <a:off x="1337366" y="4073262"/>
            <a:ext cx="3467099" cy="1200329"/>
          </a:xfrm>
          <a:prstGeom prst="rect">
            <a:avLst/>
          </a:prstGeom>
          <a:noFill/>
        </p:spPr>
        <p:txBody>
          <a:bodyPr wrap="square" rtlCol="0">
            <a:spAutoFit/>
          </a:bodyPr>
          <a:lstStyle/>
          <a:p>
            <a:pPr algn="ctr"/>
            <a:r>
              <a:rPr lang="en-US" sz="2400" b="1" dirty="0">
                <a:solidFill>
                  <a:srgbClr val="FF0000"/>
                </a:solidFill>
              </a:rPr>
              <a:t>SQL Engine</a:t>
            </a:r>
          </a:p>
          <a:p>
            <a:pPr algn="ctr"/>
            <a:r>
              <a:rPr lang="en-US" sz="2400" b="1" dirty="0"/>
              <a:t>SQL Pools</a:t>
            </a:r>
          </a:p>
          <a:p>
            <a:pPr algn="ctr"/>
            <a:r>
              <a:rPr lang="en-US" sz="2400" b="1" dirty="0"/>
              <a:t>(Dedicated &amp; </a:t>
            </a:r>
            <a:r>
              <a:rPr lang="en-US" sz="2400" b="1" dirty="0" err="1"/>
              <a:t>Serveless</a:t>
            </a:r>
            <a:r>
              <a:rPr lang="en-US" sz="2400" b="1" dirty="0"/>
              <a:t>)</a:t>
            </a:r>
          </a:p>
        </p:txBody>
      </p:sp>
      <p:sp>
        <p:nvSpPr>
          <p:cNvPr id="10" name="TextBox 9">
            <a:extLst>
              <a:ext uri="{FF2B5EF4-FFF2-40B4-BE49-F238E27FC236}">
                <a16:creationId xmlns:a16="http://schemas.microsoft.com/office/drawing/2014/main" id="{8C2F3370-52DC-9041-95B7-635A20FFBA1D}"/>
              </a:ext>
            </a:extLst>
          </p:cNvPr>
          <p:cNvSpPr txBox="1"/>
          <p:nvPr/>
        </p:nvSpPr>
        <p:spPr>
          <a:xfrm>
            <a:off x="6960568" y="4098662"/>
            <a:ext cx="4412006" cy="1200329"/>
          </a:xfrm>
          <a:prstGeom prst="rect">
            <a:avLst/>
          </a:prstGeom>
          <a:noFill/>
        </p:spPr>
        <p:txBody>
          <a:bodyPr wrap="square" rtlCol="0">
            <a:spAutoFit/>
          </a:bodyPr>
          <a:lstStyle/>
          <a:p>
            <a:pPr algn="ctr"/>
            <a:r>
              <a:rPr lang="en-US" sz="2400" b="1" dirty="0">
                <a:solidFill>
                  <a:srgbClr val="FF0000"/>
                </a:solidFill>
              </a:rPr>
              <a:t>Spark Engine</a:t>
            </a:r>
          </a:p>
          <a:p>
            <a:pPr algn="ctr"/>
            <a:r>
              <a:rPr lang="en-US" sz="2400" b="1" dirty="0"/>
              <a:t>Spark Pools</a:t>
            </a:r>
          </a:p>
          <a:p>
            <a:pPr algn="ctr"/>
            <a:r>
              <a:rPr lang="en-US" sz="2400" b="1" dirty="0" err="1"/>
              <a:t>PySpark</a:t>
            </a:r>
            <a:endParaRPr lang="en-US" b="1" dirty="0">
              <a:solidFill>
                <a:schemeClr val="accent2">
                  <a:lumMod val="75000"/>
                </a:schemeClr>
              </a:solidFill>
            </a:endParaRPr>
          </a:p>
        </p:txBody>
      </p:sp>
      <p:pic>
        <p:nvPicPr>
          <p:cNvPr id="11" name="Picture 10">
            <a:extLst>
              <a:ext uri="{FF2B5EF4-FFF2-40B4-BE49-F238E27FC236}">
                <a16:creationId xmlns:a16="http://schemas.microsoft.com/office/drawing/2014/main" id="{EC4C9E6E-EC10-334D-845D-13E76C03E225}"/>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391443" y="2017010"/>
            <a:ext cx="1259530" cy="1097879"/>
          </a:xfrm>
          <a:prstGeom prst="rect">
            <a:avLst/>
          </a:prstGeom>
        </p:spPr>
      </p:pic>
      <p:pic>
        <p:nvPicPr>
          <p:cNvPr id="12" name="Picture 11">
            <a:extLst>
              <a:ext uri="{FF2B5EF4-FFF2-40B4-BE49-F238E27FC236}">
                <a16:creationId xmlns:a16="http://schemas.microsoft.com/office/drawing/2014/main" id="{A19A349C-E665-EC45-8871-75621C30FBAC}"/>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715043" y="2017010"/>
            <a:ext cx="1259530" cy="1097879"/>
          </a:xfrm>
          <a:prstGeom prst="rect">
            <a:avLst/>
          </a:prstGeom>
        </p:spPr>
      </p:pic>
      <p:pic>
        <p:nvPicPr>
          <p:cNvPr id="13" name="Picture 12">
            <a:extLst>
              <a:ext uri="{FF2B5EF4-FFF2-40B4-BE49-F238E27FC236}">
                <a16:creationId xmlns:a16="http://schemas.microsoft.com/office/drawing/2014/main" id="{5D50EF5F-C1EB-6440-A9B3-FD6452C87C5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638488" y="2045698"/>
            <a:ext cx="1106460" cy="1091303"/>
          </a:xfrm>
          <a:prstGeom prst="rect">
            <a:avLst/>
          </a:prstGeom>
        </p:spPr>
      </p:pic>
      <p:pic>
        <p:nvPicPr>
          <p:cNvPr id="14" name="Picture 13">
            <a:extLst>
              <a:ext uri="{FF2B5EF4-FFF2-40B4-BE49-F238E27FC236}">
                <a16:creationId xmlns:a16="http://schemas.microsoft.com/office/drawing/2014/main" id="{3B23E02A-A0A4-3E4A-8EE8-A66F0C725B92}"/>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0176708" y="2045698"/>
            <a:ext cx="1106460" cy="1091303"/>
          </a:xfrm>
          <a:prstGeom prst="rect">
            <a:avLst/>
          </a:prstGeom>
        </p:spPr>
      </p:pic>
      <p:sp>
        <p:nvSpPr>
          <p:cNvPr id="3" name="TextBox 2">
            <a:extLst>
              <a:ext uri="{FF2B5EF4-FFF2-40B4-BE49-F238E27FC236}">
                <a16:creationId xmlns:a16="http://schemas.microsoft.com/office/drawing/2014/main" id="{AC01150A-F4A4-FC4C-BCB0-4EFA29DEDAF1}"/>
              </a:ext>
            </a:extLst>
          </p:cNvPr>
          <p:cNvSpPr txBox="1"/>
          <p:nvPr/>
        </p:nvSpPr>
        <p:spPr>
          <a:xfrm>
            <a:off x="1166191" y="3263900"/>
            <a:ext cx="596348" cy="369332"/>
          </a:xfrm>
          <a:prstGeom prst="rect">
            <a:avLst/>
          </a:prstGeom>
          <a:noFill/>
        </p:spPr>
        <p:txBody>
          <a:bodyPr wrap="square" rtlCol="0">
            <a:spAutoFit/>
          </a:bodyPr>
          <a:lstStyle/>
          <a:p>
            <a:pPr algn="ctr"/>
            <a:r>
              <a:rPr lang="en-US" b="1" dirty="0"/>
              <a:t>SQL</a:t>
            </a:r>
            <a:endParaRPr lang="en-US" dirty="0"/>
          </a:p>
        </p:txBody>
      </p:sp>
      <p:sp>
        <p:nvSpPr>
          <p:cNvPr id="15" name="TextBox 14">
            <a:extLst>
              <a:ext uri="{FF2B5EF4-FFF2-40B4-BE49-F238E27FC236}">
                <a16:creationId xmlns:a16="http://schemas.microsoft.com/office/drawing/2014/main" id="{6D325D65-30A5-2741-BC8B-37816800F841}"/>
              </a:ext>
            </a:extLst>
          </p:cNvPr>
          <p:cNvSpPr txBox="1"/>
          <p:nvPr/>
        </p:nvSpPr>
        <p:spPr>
          <a:xfrm>
            <a:off x="2723034" y="3263900"/>
            <a:ext cx="596348" cy="369332"/>
          </a:xfrm>
          <a:prstGeom prst="rect">
            <a:avLst/>
          </a:prstGeom>
          <a:noFill/>
        </p:spPr>
        <p:txBody>
          <a:bodyPr wrap="square" rtlCol="0">
            <a:spAutoFit/>
          </a:bodyPr>
          <a:lstStyle/>
          <a:p>
            <a:pPr algn="ctr"/>
            <a:r>
              <a:rPr lang="en-US" b="1" dirty="0"/>
              <a:t>SQL</a:t>
            </a:r>
            <a:endParaRPr lang="en-US" dirty="0"/>
          </a:p>
        </p:txBody>
      </p:sp>
      <p:sp>
        <p:nvSpPr>
          <p:cNvPr id="16" name="TextBox 15">
            <a:extLst>
              <a:ext uri="{FF2B5EF4-FFF2-40B4-BE49-F238E27FC236}">
                <a16:creationId xmlns:a16="http://schemas.microsoft.com/office/drawing/2014/main" id="{A3056470-178D-9E42-A024-3B1FC383F362}"/>
              </a:ext>
            </a:extLst>
          </p:cNvPr>
          <p:cNvSpPr txBox="1"/>
          <p:nvPr/>
        </p:nvSpPr>
        <p:spPr>
          <a:xfrm>
            <a:off x="4433403" y="3263900"/>
            <a:ext cx="596348" cy="369332"/>
          </a:xfrm>
          <a:prstGeom prst="rect">
            <a:avLst/>
          </a:prstGeom>
          <a:noFill/>
        </p:spPr>
        <p:txBody>
          <a:bodyPr wrap="square" rtlCol="0">
            <a:spAutoFit/>
          </a:bodyPr>
          <a:lstStyle/>
          <a:p>
            <a:pPr algn="ctr"/>
            <a:r>
              <a:rPr lang="en-US" b="1" dirty="0"/>
              <a:t>SQL</a:t>
            </a:r>
            <a:endParaRPr lang="en-US" dirty="0"/>
          </a:p>
        </p:txBody>
      </p:sp>
      <p:sp>
        <p:nvSpPr>
          <p:cNvPr id="17" name="TextBox 16">
            <a:extLst>
              <a:ext uri="{FF2B5EF4-FFF2-40B4-BE49-F238E27FC236}">
                <a16:creationId xmlns:a16="http://schemas.microsoft.com/office/drawing/2014/main" id="{8F44ABBE-C453-4E43-A644-73BA71C5CEC6}"/>
              </a:ext>
            </a:extLst>
          </p:cNvPr>
          <p:cNvSpPr txBox="1"/>
          <p:nvPr/>
        </p:nvSpPr>
        <p:spPr>
          <a:xfrm>
            <a:off x="7245073" y="3289300"/>
            <a:ext cx="834887" cy="369332"/>
          </a:xfrm>
          <a:prstGeom prst="rect">
            <a:avLst/>
          </a:prstGeom>
          <a:noFill/>
        </p:spPr>
        <p:txBody>
          <a:bodyPr wrap="square" rtlCol="0">
            <a:spAutoFit/>
          </a:bodyPr>
          <a:lstStyle/>
          <a:p>
            <a:pPr algn="ctr"/>
            <a:r>
              <a:rPr lang="en-US" b="1" dirty="0"/>
              <a:t>Spark</a:t>
            </a:r>
            <a:endParaRPr lang="en-US" dirty="0"/>
          </a:p>
        </p:txBody>
      </p:sp>
      <p:sp>
        <p:nvSpPr>
          <p:cNvPr id="18" name="TextBox 17">
            <a:extLst>
              <a:ext uri="{FF2B5EF4-FFF2-40B4-BE49-F238E27FC236}">
                <a16:creationId xmlns:a16="http://schemas.microsoft.com/office/drawing/2014/main" id="{8B8D4B90-0F3D-EB4A-A7EF-910D87369EB0}"/>
              </a:ext>
            </a:extLst>
          </p:cNvPr>
          <p:cNvSpPr txBox="1"/>
          <p:nvPr/>
        </p:nvSpPr>
        <p:spPr>
          <a:xfrm>
            <a:off x="8774274" y="3289300"/>
            <a:ext cx="834887" cy="369332"/>
          </a:xfrm>
          <a:prstGeom prst="rect">
            <a:avLst/>
          </a:prstGeom>
          <a:noFill/>
        </p:spPr>
        <p:txBody>
          <a:bodyPr wrap="square" rtlCol="0">
            <a:spAutoFit/>
          </a:bodyPr>
          <a:lstStyle/>
          <a:p>
            <a:pPr algn="ctr"/>
            <a:r>
              <a:rPr lang="en-US" b="1" dirty="0"/>
              <a:t>Spark</a:t>
            </a:r>
            <a:endParaRPr lang="en-US" dirty="0"/>
          </a:p>
        </p:txBody>
      </p:sp>
      <p:sp>
        <p:nvSpPr>
          <p:cNvPr id="19" name="TextBox 18">
            <a:extLst>
              <a:ext uri="{FF2B5EF4-FFF2-40B4-BE49-F238E27FC236}">
                <a16:creationId xmlns:a16="http://schemas.microsoft.com/office/drawing/2014/main" id="{7777CC59-4168-9343-B4A1-053E7F17CCE2}"/>
              </a:ext>
            </a:extLst>
          </p:cNvPr>
          <p:cNvSpPr txBox="1"/>
          <p:nvPr/>
        </p:nvSpPr>
        <p:spPr>
          <a:xfrm>
            <a:off x="10261421" y="3277531"/>
            <a:ext cx="834887" cy="369332"/>
          </a:xfrm>
          <a:prstGeom prst="rect">
            <a:avLst/>
          </a:prstGeom>
          <a:noFill/>
        </p:spPr>
        <p:txBody>
          <a:bodyPr wrap="square" rtlCol="0">
            <a:spAutoFit/>
          </a:bodyPr>
          <a:lstStyle/>
          <a:p>
            <a:pPr algn="ctr"/>
            <a:r>
              <a:rPr lang="en-US" b="1" dirty="0"/>
              <a:t>Spark</a:t>
            </a:r>
            <a:endParaRPr lang="en-US" dirty="0"/>
          </a:p>
        </p:txBody>
      </p:sp>
      <p:sp>
        <p:nvSpPr>
          <p:cNvPr id="4" name="Rounded Rectangle 3">
            <a:extLst>
              <a:ext uri="{FF2B5EF4-FFF2-40B4-BE49-F238E27FC236}">
                <a16:creationId xmlns:a16="http://schemas.microsoft.com/office/drawing/2014/main" id="{69CBB841-8547-594C-B27A-B4A6B8E3FB07}"/>
              </a:ext>
            </a:extLst>
          </p:cNvPr>
          <p:cNvSpPr/>
          <p:nvPr/>
        </p:nvSpPr>
        <p:spPr>
          <a:xfrm>
            <a:off x="215900" y="1498600"/>
            <a:ext cx="5740400" cy="3873500"/>
          </a:xfrm>
          <a:prstGeom prst="roundRect">
            <a:avLst/>
          </a:prstGeom>
          <a:solidFill>
            <a:schemeClr val="accent1">
              <a:alpha val="900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350D790A-3174-E643-80E9-1E49B8587819}"/>
              </a:ext>
            </a:extLst>
          </p:cNvPr>
          <p:cNvSpPr txBox="1"/>
          <p:nvPr/>
        </p:nvSpPr>
        <p:spPr>
          <a:xfrm>
            <a:off x="6914716" y="5697282"/>
            <a:ext cx="4412006" cy="923330"/>
          </a:xfrm>
          <a:prstGeom prst="rect">
            <a:avLst/>
          </a:prstGeom>
          <a:noFill/>
        </p:spPr>
        <p:txBody>
          <a:bodyPr wrap="square" rtlCol="0">
            <a:spAutoFit/>
          </a:bodyPr>
          <a:lstStyle/>
          <a:p>
            <a:pPr algn="ctr"/>
            <a:r>
              <a:rPr lang="en-US" b="1" dirty="0">
                <a:solidFill>
                  <a:schemeClr val="accent2">
                    <a:lumMod val="75000"/>
                  </a:schemeClr>
                </a:solidFill>
              </a:rPr>
              <a:t>Note: Databricks can also be used as part of Synapse Integrate pipelines, although it is not part of Synapse Studio</a:t>
            </a:r>
          </a:p>
        </p:txBody>
      </p:sp>
    </p:spTree>
    <p:extLst>
      <p:ext uri="{BB962C8B-B14F-4D97-AF65-F5344CB8AC3E}">
        <p14:creationId xmlns:p14="http://schemas.microsoft.com/office/powerpoint/2010/main" val="33227697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20E1E324-84BB-214E-A411-0166E86FE19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01800" y="266700"/>
            <a:ext cx="8788400" cy="6324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Official Azure Icon Set">
            <a:extLst>
              <a:ext uri="{FF2B5EF4-FFF2-40B4-BE49-F238E27FC236}">
                <a16:creationId xmlns:a16="http://schemas.microsoft.com/office/drawing/2014/main" id="{913956AF-30ED-AB4E-A3A2-5233935616F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0" y="33866"/>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913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69581C0-EAA8-914D-AE37-14891D7E91F8}"/>
              </a:ext>
            </a:extLst>
          </p:cNvPr>
          <p:cNvSpPr/>
          <p:nvPr/>
        </p:nvSpPr>
        <p:spPr bwMode="auto">
          <a:xfrm>
            <a:off x="10034708" y="1738548"/>
            <a:ext cx="1543753" cy="3868336"/>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Analyze</a:t>
            </a:r>
          </a:p>
        </p:txBody>
      </p:sp>
      <p:sp>
        <p:nvSpPr>
          <p:cNvPr id="8" name="Rectangle 7">
            <a:extLst>
              <a:ext uri="{FF2B5EF4-FFF2-40B4-BE49-F238E27FC236}">
                <a16:creationId xmlns:a16="http://schemas.microsoft.com/office/drawing/2014/main" id="{54DB352D-3277-6843-98EA-B3D3852D6AF8}"/>
              </a:ext>
            </a:extLst>
          </p:cNvPr>
          <p:cNvSpPr/>
          <p:nvPr/>
        </p:nvSpPr>
        <p:spPr bwMode="auto">
          <a:xfrm>
            <a:off x="8175552" y="1699086"/>
            <a:ext cx="1781665" cy="390779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Load and Serve</a:t>
            </a:r>
          </a:p>
        </p:txBody>
      </p:sp>
      <p:sp>
        <p:nvSpPr>
          <p:cNvPr id="9" name="Rectangle 8">
            <a:extLst>
              <a:ext uri="{FF2B5EF4-FFF2-40B4-BE49-F238E27FC236}">
                <a16:creationId xmlns:a16="http://schemas.microsoft.com/office/drawing/2014/main" id="{9AB265E7-9887-7445-92EF-9061109C645C}"/>
              </a:ext>
            </a:extLst>
          </p:cNvPr>
          <p:cNvSpPr/>
          <p:nvPr/>
        </p:nvSpPr>
        <p:spPr bwMode="auto">
          <a:xfrm>
            <a:off x="4246385" y="1699084"/>
            <a:ext cx="1723322" cy="3907799"/>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Store</a:t>
            </a:r>
          </a:p>
        </p:txBody>
      </p:sp>
      <p:sp>
        <p:nvSpPr>
          <p:cNvPr id="10" name="Rectangle 9">
            <a:extLst>
              <a:ext uri="{FF2B5EF4-FFF2-40B4-BE49-F238E27FC236}">
                <a16:creationId xmlns:a16="http://schemas.microsoft.com/office/drawing/2014/main" id="{070A0F17-4E57-B24F-AC25-A878F2CF9E5C}"/>
              </a:ext>
            </a:extLst>
          </p:cNvPr>
          <p:cNvSpPr/>
          <p:nvPr/>
        </p:nvSpPr>
        <p:spPr bwMode="auto">
          <a:xfrm>
            <a:off x="6059271" y="1699086"/>
            <a:ext cx="2024895" cy="3907797"/>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Prep and train</a:t>
            </a:r>
          </a:p>
        </p:txBody>
      </p:sp>
      <p:sp>
        <p:nvSpPr>
          <p:cNvPr id="11" name="Rectangle 10">
            <a:extLst>
              <a:ext uri="{FF2B5EF4-FFF2-40B4-BE49-F238E27FC236}">
                <a16:creationId xmlns:a16="http://schemas.microsoft.com/office/drawing/2014/main" id="{2B0DAC1E-B93E-454E-8886-439DEC60D10F}"/>
              </a:ext>
            </a:extLst>
          </p:cNvPr>
          <p:cNvSpPr/>
          <p:nvPr/>
        </p:nvSpPr>
        <p:spPr bwMode="auto">
          <a:xfrm>
            <a:off x="2450193" y="1703080"/>
            <a:ext cx="1719141" cy="3907798"/>
          </a:xfrm>
          <a:prstGeom prst="rect">
            <a:avLst/>
          </a:prstGeom>
          <a:solidFill>
            <a:schemeClr val="bg1">
              <a:lumMod val="95000"/>
              <a:alpha val="50000"/>
            </a:schemeClr>
          </a:solidFill>
          <a:ln w="19050" cap="sq" cmpd="sng" algn="ctr">
            <a:noFill/>
            <a:prstDash val="sysDot"/>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710593" rtl="0" eaLnBrk="1" fontAlgn="auto" latinLnBrk="0" hangingPunct="1">
              <a:lnSpc>
                <a:spcPct val="100000"/>
              </a:lnSpc>
              <a:spcBef>
                <a:spcPct val="0"/>
              </a:spcBef>
              <a:spcAft>
                <a:spcPct val="35000"/>
              </a:spcAft>
              <a:buClrTx/>
              <a:buSzTx/>
              <a:buFontTx/>
              <a:buNone/>
              <a:tabLst/>
              <a:defRPr/>
            </a:pPr>
            <a:r>
              <a:rPr kumimoji="0" lang="en-US" sz="1600" b="0" i="0" u="none" strike="noStrike" kern="0" cap="none" spc="0" normalizeH="0" baseline="0" noProof="0" dirty="0">
                <a:ln>
                  <a:noFill/>
                </a:ln>
                <a:solidFill>
                  <a:srgbClr val="0078D7"/>
                </a:solidFill>
                <a:effectLst/>
                <a:uLnTx/>
                <a:uFillTx/>
                <a:latin typeface="Segoe UI Semibold" panose="020B0702040204020203" pitchFamily="34" charset="0"/>
                <a:ea typeface="+mn-ea"/>
                <a:cs typeface="Segoe UI Semibold" panose="020B0702040204020203" pitchFamily="34" charset="0"/>
              </a:rPr>
              <a:t>Ingest</a:t>
            </a:r>
          </a:p>
        </p:txBody>
      </p:sp>
      <p:sp>
        <p:nvSpPr>
          <p:cNvPr id="12" name="Title 1">
            <a:extLst>
              <a:ext uri="{FF2B5EF4-FFF2-40B4-BE49-F238E27FC236}">
                <a16:creationId xmlns:a16="http://schemas.microsoft.com/office/drawing/2014/main" id="{982E31C9-42DA-7744-AAB4-7DF2C2D177E9}"/>
              </a:ext>
            </a:extLst>
          </p:cNvPr>
          <p:cNvSpPr>
            <a:spLocks noGrp="1"/>
          </p:cNvSpPr>
          <p:nvPr>
            <p:ph type="title"/>
          </p:nvPr>
        </p:nvSpPr>
        <p:spPr>
          <a:xfrm>
            <a:off x="3990307" y="77199"/>
            <a:ext cx="4137927" cy="1041571"/>
          </a:xfrm>
        </p:spPr>
        <p:txBody>
          <a:bodyPr>
            <a:normAutofit fontScale="90000"/>
          </a:bodyPr>
          <a:lstStyle/>
          <a:p>
            <a:pPr algn="ctr"/>
            <a:r>
              <a:rPr lang="en-US" sz="3100" b="1" dirty="0"/>
              <a:t>Common ML Architecture</a:t>
            </a:r>
            <a:br>
              <a:rPr lang="en-US" sz="3100" dirty="0"/>
            </a:br>
            <a:r>
              <a:rPr lang="en-US" sz="2000" dirty="0"/>
              <a:t>(migrating data from AWS)</a:t>
            </a:r>
          </a:p>
        </p:txBody>
      </p:sp>
      <p:cxnSp>
        <p:nvCxnSpPr>
          <p:cNvPr id="13" name="Straight Connector 12">
            <a:extLst>
              <a:ext uri="{FF2B5EF4-FFF2-40B4-BE49-F238E27FC236}">
                <a16:creationId xmlns:a16="http://schemas.microsoft.com/office/drawing/2014/main" id="{29F06F97-AC00-704F-99A5-A4BE58B6439E}"/>
              </a:ext>
            </a:extLst>
          </p:cNvPr>
          <p:cNvCxnSpPr>
            <a:cxnSpLocks/>
          </p:cNvCxnSpPr>
          <p:nvPr/>
        </p:nvCxnSpPr>
        <p:spPr>
          <a:xfrm flipV="1">
            <a:off x="9556117" y="4387071"/>
            <a:ext cx="917098" cy="21297"/>
          </a:xfrm>
          <a:prstGeom prst="line">
            <a:avLst/>
          </a:prstGeom>
          <a:noFill/>
          <a:ln w="19050" cap="flat" cmpd="sng" algn="ctr">
            <a:solidFill>
              <a:schemeClr val="accent1"/>
            </a:solidFill>
            <a:prstDash val="sysDash"/>
            <a:headEnd type="none" w="med" len="med"/>
            <a:tailEnd type="triangle" w="med" len="med"/>
          </a:ln>
          <a:effectLst/>
        </p:spPr>
      </p:cxnSp>
      <p:cxnSp>
        <p:nvCxnSpPr>
          <p:cNvPr id="14" name="Straight Connector 13">
            <a:extLst>
              <a:ext uri="{FF2B5EF4-FFF2-40B4-BE49-F238E27FC236}">
                <a16:creationId xmlns:a16="http://schemas.microsoft.com/office/drawing/2014/main" id="{682CABD5-3997-4047-B2A2-8D7A740ED685}"/>
              </a:ext>
            </a:extLst>
          </p:cNvPr>
          <p:cNvCxnSpPr>
            <a:cxnSpLocks/>
          </p:cNvCxnSpPr>
          <p:nvPr/>
        </p:nvCxnSpPr>
        <p:spPr>
          <a:xfrm>
            <a:off x="3697316" y="4380348"/>
            <a:ext cx="901834" cy="6738"/>
          </a:xfrm>
          <a:prstGeom prst="line">
            <a:avLst/>
          </a:prstGeom>
          <a:noFill/>
          <a:ln w="19050" cap="flat" cmpd="sng" algn="ctr">
            <a:solidFill>
              <a:schemeClr val="accent1"/>
            </a:solidFill>
            <a:prstDash val="sysDash"/>
            <a:headEnd type="none" w="med" len="med"/>
            <a:tailEnd type="triangle" w="med" len="med"/>
          </a:ln>
          <a:effectLst/>
        </p:spPr>
      </p:cxnSp>
      <p:cxnSp>
        <p:nvCxnSpPr>
          <p:cNvPr id="15" name="Straight Connector 14">
            <a:extLst>
              <a:ext uri="{FF2B5EF4-FFF2-40B4-BE49-F238E27FC236}">
                <a16:creationId xmlns:a16="http://schemas.microsoft.com/office/drawing/2014/main" id="{47AAF7B0-12C2-284D-82B1-886D8A501B8D}"/>
              </a:ext>
            </a:extLst>
          </p:cNvPr>
          <p:cNvCxnSpPr>
            <a:cxnSpLocks/>
          </p:cNvCxnSpPr>
          <p:nvPr/>
        </p:nvCxnSpPr>
        <p:spPr>
          <a:xfrm flipH="1">
            <a:off x="5264289" y="3074480"/>
            <a:ext cx="1052356" cy="837291"/>
          </a:xfrm>
          <a:prstGeom prst="line">
            <a:avLst/>
          </a:prstGeom>
          <a:noFill/>
          <a:ln w="19050" cap="flat" cmpd="sng" algn="ctr">
            <a:solidFill>
              <a:schemeClr val="accent1"/>
            </a:solidFill>
            <a:prstDash val="sysDash"/>
            <a:headEnd type="triangle" w="med" len="med"/>
            <a:tailEnd type="triangle" w="med" len="med"/>
          </a:ln>
          <a:effectLst/>
        </p:spPr>
      </p:cxnSp>
      <p:sp>
        <p:nvSpPr>
          <p:cNvPr id="16" name="Freeform 184">
            <a:extLst>
              <a:ext uri="{FF2B5EF4-FFF2-40B4-BE49-F238E27FC236}">
                <a16:creationId xmlns:a16="http://schemas.microsoft.com/office/drawing/2014/main" id="{539FA331-FF0A-714B-BB28-6F9577D736C3}"/>
              </a:ext>
            </a:extLst>
          </p:cNvPr>
          <p:cNvSpPr/>
          <p:nvPr/>
        </p:nvSpPr>
        <p:spPr bwMode="auto">
          <a:xfrm>
            <a:off x="2964541" y="4029208"/>
            <a:ext cx="505940" cy="504293"/>
          </a:xfrm>
          <a:custGeom>
            <a:avLst/>
            <a:gdLst>
              <a:gd name="connsiteX0" fmla="*/ 3231086 w 4158080"/>
              <a:gd name="connsiteY0" fmla="*/ 3012228 h 4144545"/>
              <a:gd name="connsiteX1" fmla="*/ 3231086 w 4158080"/>
              <a:gd name="connsiteY1" fmla="*/ 3475725 h 4144545"/>
              <a:gd name="connsiteX2" fmla="*/ 3694583 w 4158080"/>
              <a:gd name="connsiteY2" fmla="*/ 3475725 h 4144545"/>
              <a:gd name="connsiteX3" fmla="*/ 3694583 w 4158080"/>
              <a:gd name="connsiteY3" fmla="*/ 3012228 h 4144545"/>
              <a:gd name="connsiteX4" fmla="*/ 2425129 w 4158080"/>
              <a:gd name="connsiteY4" fmla="*/ 3012228 h 4144545"/>
              <a:gd name="connsiteX5" fmla="*/ 2425129 w 4158080"/>
              <a:gd name="connsiteY5" fmla="*/ 3475725 h 4144545"/>
              <a:gd name="connsiteX6" fmla="*/ 2888626 w 4158080"/>
              <a:gd name="connsiteY6" fmla="*/ 3475725 h 4144545"/>
              <a:gd name="connsiteX7" fmla="*/ 2888626 w 4158080"/>
              <a:gd name="connsiteY7" fmla="*/ 3012228 h 4144545"/>
              <a:gd name="connsiteX8" fmla="*/ 1619172 w 4158080"/>
              <a:gd name="connsiteY8" fmla="*/ 3012228 h 4144545"/>
              <a:gd name="connsiteX9" fmla="*/ 1619172 w 4158080"/>
              <a:gd name="connsiteY9" fmla="*/ 3475725 h 4144545"/>
              <a:gd name="connsiteX10" fmla="*/ 2082669 w 4158080"/>
              <a:gd name="connsiteY10" fmla="*/ 3475725 h 4144545"/>
              <a:gd name="connsiteX11" fmla="*/ 2082669 w 4158080"/>
              <a:gd name="connsiteY11" fmla="*/ 3012228 h 4144545"/>
              <a:gd name="connsiteX12" fmla="*/ 1 w 4158080"/>
              <a:gd name="connsiteY12" fmla="*/ 300015 h 4144545"/>
              <a:gd name="connsiteX13" fmla="*/ 1 w 4158080"/>
              <a:gd name="connsiteY13" fmla="*/ 348372 h 4144545"/>
              <a:gd name="connsiteX14" fmla="*/ 1 w 4158080"/>
              <a:gd name="connsiteY14" fmla="*/ 377378 h 4144545"/>
              <a:gd name="connsiteX15" fmla="*/ 0 w 4158080"/>
              <a:gd name="connsiteY15" fmla="*/ 377381 h 4144545"/>
              <a:gd name="connsiteX16" fmla="*/ 1 w 4158080"/>
              <a:gd name="connsiteY16" fmla="*/ 300015 h 4144545"/>
              <a:gd name="connsiteX17" fmla="*/ 925155 w 4158080"/>
              <a:gd name="connsiteY17" fmla="*/ 136141 h 4144545"/>
              <a:gd name="connsiteX18" fmla="*/ 286574 w 4158080"/>
              <a:gd name="connsiteY18" fmla="*/ 323563 h 4144545"/>
              <a:gd name="connsiteX19" fmla="*/ 925155 w 4158080"/>
              <a:gd name="connsiteY19" fmla="*/ 510984 h 4144545"/>
              <a:gd name="connsiteX20" fmla="*/ 1563737 w 4158080"/>
              <a:gd name="connsiteY20" fmla="*/ 323563 h 4144545"/>
              <a:gd name="connsiteX21" fmla="*/ 925155 w 4158080"/>
              <a:gd name="connsiteY21" fmla="*/ 136141 h 4144545"/>
              <a:gd name="connsiteX22" fmla="*/ 925154 w 4158080"/>
              <a:gd name="connsiteY22" fmla="*/ 0 h 4144545"/>
              <a:gd name="connsiteX23" fmla="*/ 1845533 w 4158080"/>
              <a:gd name="connsiteY23" fmla="*/ 338796 h 4144545"/>
              <a:gd name="connsiteX24" fmla="*/ 1848895 w 4158080"/>
              <a:gd name="connsiteY24" fmla="*/ 365965 h 4144545"/>
              <a:gd name="connsiteX25" fmla="*/ 1850308 w 4158080"/>
              <a:gd name="connsiteY25" fmla="*/ 365965 h 4144545"/>
              <a:gd name="connsiteX26" fmla="*/ 1850308 w 4158080"/>
              <a:gd name="connsiteY26" fmla="*/ 377381 h 4144545"/>
              <a:gd name="connsiteX27" fmla="*/ 1850309 w 4158080"/>
              <a:gd name="connsiteY27" fmla="*/ 2420253 h 4144545"/>
              <a:gd name="connsiteX28" fmla="*/ 3004195 w 4158080"/>
              <a:gd name="connsiteY28" fmla="*/ 1412231 h 4144545"/>
              <a:gd name="connsiteX29" fmla="*/ 3004195 w 4158080"/>
              <a:gd name="connsiteY29" fmla="*/ 2420252 h 4144545"/>
              <a:gd name="connsiteX30" fmla="*/ 4158080 w 4158080"/>
              <a:gd name="connsiteY30" fmla="*/ 1412231 h 4144545"/>
              <a:gd name="connsiteX31" fmla="*/ 4158079 w 4158080"/>
              <a:gd name="connsiteY31" fmla="*/ 4144544 h 4144545"/>
              <a:gd name="connsiteX32" fmla="*/ 1 w 4158080"/>
              <a:gd name="connsiteY32" fmla="*/ 4144545 h 4144545"/>
              <a:gd name="connsiteX33" fmla="*/ 1 w 4158080"/>
              <a:gd name="connsiteY33" fmla="*/ 377385 h 4144545"/>
              <a:gd name="connsiteX34" fmla="*/ 1 w 4158080"/>
              <a:gd name="connsiteY34" fmla="*/ 377378 h 4144545"/>
              <a:gd name="connsiteX35" fmla="*/ 4778 w 4158080"/>
              <a:gd name="connsiteY35" fmla="*/ 338796 h 4144545"/>
              <a:gd name="connsiteX36" fmla="*/ 925154 w 4158080"/>
              <a:gd name="connsiteY36" fmla="*/ 0 h 4144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158080" h="4144545">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000" b="1" i="0" u="none" strike="noStrike" kern="1200" cap="none" spc="0" normalizeH="0" baseline="0" noProof="0" dirty="0">
              <a:ln>
                <a:noFill/>
              </a:ln>
              <a:solidFill>
                <a:srgbClr val="1A1A1A"/>
              </a:solidFill>
              <a:effectLst/>
              <a:uLnTx/>
              <a:uFillTx/>
              <a:latin typeface="Segoe UI Semibold"/>
              <a:ea typeface="Segoe UI" pitchFamily="34" charset="0"/>
              <a:cs typeface="Segoe UI" pitchFamily="34" charset="0"/>
            </a:endParaRPr>
          </a:p>
        </p:txBody>
      </p:sp>
      <p:sp>
        <p:nvSpPr>
          <p:cNvPr id="17" name="Shape 101">
            <a:extLst>
              <a:ext uri="{FF2B5EF4-FFF2-40B4-BE49-F238E27FC236}">
                <a16:creationId xmlns:a16="http://schemas.microsoft.com/office/drawing/2014/main" id="{CE2FE820-4262-3045-8F9B-A9B466399874}"/>
              </a:ext>
            </a:extLst>
          </p:cNvPr>
          <p:cNvSpPr txBox="1"/>
          <p:nvPr/>
        </p:nvSpPr>
        <p:spPr>
          <a:xfrm rot="19242018">
            <a:off x="4928994" y="3335770"/>
            <a:ext cx="1461087" cy="16834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Prepare Data for ML</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cxnSp>
        <p:nvCxnSpPr>
          <p:cNvPr id="18" name="Straight Connector 17">
            <a:extLst>
              <a:ext uri="{FF2B5EF4-FFF2-40B4-BE49-F238E27FC236}">
                <a16:creationId xmlns:a16="http://schemas.microsoft.com/office/drawing/2014/main" id="{8FD601C5-02CA-B544-8EBA-9A0DF0A20483}"/>
              </a:ext>
            </a:extLst>
          </p:cNvPr>
          <p:cNvCxnSpPr>
            <a:cxnSpLocks/>
          </p:cNvCxnSpPr>
          <p:nvPr/>
        </p:nvCxnSpPr>
        <p:spPr>
          <a:xfrm>
            <a:off x="6998373" y="3401471"/>
            <a:ext cx="667" cy="627739"/>
          </a:xfrm>
          <a:prstGeom prst="line">
            <a:avLst/>
          </a:prstGeom>
          <a:noFill/>
          <a:ln w="19050" cap="flat" cmpd="sng" algn="ctr">
            <a:solidFill>
              <a:schemeClr val="accent4">
                <a:lumMod val="60000"/>
                <a:lumOff val="40000"/>
              </a:schemeClr>
            </a:solidFill>
            <a:prstDash val="sysDash"/>
            <a:headEnd type="triangle" w="med" len="med"/>
            <a:tailEnd type="triangle" w="med" len="med"/>
          </a:ln>
          <a:effectLst/>
        </p:spPr>
      </p:cxnSp>
      <p:grpSp>
        <p:nvGrpSpPr>
          <p:cNvPr id="19" name="Group 18">
            <a:extLst>
              <a:ext uri="{FF2B5EF4-FFF2-40B4-BE49-F238E27FC236}">
                <a16:creationId xmlns:a16="http://schemas.microsoft.com/office/drawing/2014/main" id="{D6E814B4-493D-0446-A925-CA686DF3285C}"/>
              </a:ext>
            </a:extLst>
          </p:cNvPr>
          <p:cNvGrpSpPr/>
          <p:nvPr/>
        </p:nvGrpSpPr>
        <p:grpSpPr>
          <a:xfrm>
            <a:off x="10579991" y="4103819"/>
            <a:ext cx="528127" cy="677146"/>
            <a:chOff x="11049775" y="3496522"/>
            <a:chExt cx="528127" cy="677146"/>
          </a:xfrm>
        </p:grpSpPr>
        <p:sp>
          <p:nvSpPr>
            <p:cNvPr id="20" name="Shape 101">
              <a:extLst>
                <a:ext uri="{FF2B5EF4-FFF2-40B4-BE49-F238E27FC236}">
                  <a16:creationId xmlns:a16="http://schemas.microsoft.com/office/drawing/2014/main" id="{F819A453-8221-9A48-82D7-04CB3A97E0D4}"/>
                </a:ext>
              </a:extLst>
            </p:cNvPr>
            <p:cNvSpPr txBox="1"/>
            <p:nvPr/>
          </p:nvSpPr>
          <p:spPr>
            <a:xfrm>
              <a:off x="11049775" y="4012085"/>
              <a:ext cx="517769" cy="161583"/>
            </a:xfrm>
            <a:prstGeom prst="rect">
              <a:avLst/>
            </a:prstGeom>
            <a:noFill/>
            <a:ln>
              <a:noFill/>
            </a:ln>
          </p:spPr>
          <p:txBody>
            <a:bodyPr wrap="none" lIns="0" tIns="0" rIns="0" bIns="0" anchor="t" anchorCtr="0">
              <a:sp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Power BI</a:t>
              </a:r>
            </a:p>
          </p:txBody>
        </p:sp>
        <p:sp>
          <p:nvSpPr>
            <p:cNvPr id="21" name="Freeform: Shape 282">
              <a:extLst>
                <a:ext uri="{FF2B5EF4-FFF2-40B4-BE49-F238E27FC236}">
                  <a16:creationId xmlns:a16="http://schemas.microsoft.com/office/drawing/2014/main" id="{1BDC3CF6-2ECF-374D-BBBE-9412FE8B963E}"/>
                </a:ext>
              </a:extLst>
            </p:cNvPr>
            <p:cNvSpPr/>
            <p:nvPr/>
          </p:nvSpPr>
          <p:spPr>
            <a:xfrm>
              <a:off x="11061904" y="3496522"/>
              <a:ext cx="515998" cy="43427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light"/>
                <a:ea typeface="+mn-ea"/>
                <a:cs typeface="+mn-cs"/>
              </a:endParaRPr>
            </a:p>
          </p:txBody>
        </p:sp>
      </p:grpSp>
      <p:cxnSp>
        <p:nvCxnSpPr>
          <p:cNvPr id="23" name="Straight Connector 22">
            <a:extLst>
              <a:ext uri="{FF2B5EF4-FFF2-40B4-BE49-F238E27FC236}">
                <a16:creationId xmlns:a16="http://schemas.microsoft.com/office/drawing/2014/main" id="{F519BEC3-1931-5C44-B97F-29B4911ED00F}"/>
              </a:ext>
            </a:extLst>
          </p:cNvPr>
          <p:cNvCxnSpPr>
            <a:cxnSpLocks/>
          </p:cNvCxnSpPr>
          <p:nvPr/>
        </p:nvCxnSpPr>
        <p:spPr>
          <a:xfrm flipH="1">
            <a:off x="5453626" y="4408368"/>
            <a:ext cx="1088330" cy="1398"/>
          </a:xfrm>
          <a:prstGeom prst="line">
            <a:avLst/>
          </a:prstGeom>
          <a:noFill/>
          <a:ln w="19050" cap="flat" cmpd="sng" algn="ctr">
            <a:solidFill>
              <a:schemeClr val="accent1"/>
            </a:solidFill>
            <a:prstDash val="sysDash"/>
            <a:headEnd type="triangle" w="med" len="med"/>
            <a:tailEnd type="triangle" w="med" len="med"/>
          </a:ln>
          <a:effectLst/>
        </p:spPr>
      </p:cxnSp>
      <p:sp>
        <p:nvSpPr>
          <p:cNvPr id="24" name="Rectangle 23">
            <a:extLst>
              <a:ext uri="{FF2B5EF4-FFF2-40B4-BE49-F238E27FC236}">
                <a16:creationId xmlns:a16="http://schemas.microsoft.com/office/drawing/2014/main" id="{1A6EE999-7FF5-FE43-860A-58572E57D0FA}"/>
              </a:ext>
            </a:extLst>
          </p:cNvPr>
          <p:cNvSpPr/>
          <p:nvPr/>
        </p:nvSpPr>
        <p:spPr>
          <a:xfrm>
            <a:off x="4483011" y="4536757"/>
            <a:ext cx="106792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Lake Store</a:t>
            </a:r>
          </a:p>
        </p:txBody>
      </p:sp>
      <p:pic>
        <p:nvPicPr>
          <p:cNvPr id="25" name="Graphic 24">
            <a:extLst>
              <a:ext uri="{FF2B5EF4-FFF2-40B4-BE49-F238E27FC236}">
                <a16:creationId xmlns:a16="http://schemas.microsoft.com/office/drawing/2014/main" id="{E4C696A9-929F-424E-A875-D86C3139734D}"/>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778416" y="4057389"/>
            <a:ext cx="501839" cy="501839"/>
          </a:xfrm>
          <a:prstGeom prst="rect">
            <a:avLst/>
          </a:prstGeom>
        </p:spPr>
      </p:pic>
      <p:cxnSp>
        <p:nvCxnSpPr>
          <p:cNvPr id="26" name="Straight Connector 25">
            <a:extLst>
              <a:ext uri="{FF2B5EF4-FFF2-40B4-BE49-F238E27FC236}">
                <a16:creationId xmlns:a16="http://schemas.microsoft.com/office/drawing/2014/main" id="{75329C31-4778-9747-9F74-545BFA8B438B}"/>
              </a:ext>
            </a:extLst>
          </p:cNvPr>
          <p:cNvCxnSpPr>
            <a:cxnSpLocks/>
          </p:cNvCxnSpPr>
          <p:nvPr/>
        </p:nvCxnSpPr>
        <p:spPr>
          <a:xfrm flipV="1">
            <a:off x="7437205" y="4420999"/>
            <a:ext cx="1168163" cy="1"/>
          </a:xfrm>
          <a:prstGeom prst="line">
            <a:avLst/>
          </a:prstGeom>
          <a:noFill/>
          <a:ln w="19050" cap="flat" cmpd="sng" algn="ctr">
            <a:solidFill>
              <a:schemeClr val="accent1"/>
            </a:solidFill>
            <a:prstDash val="sysDash"/>
            <a:headEnd type="none" w="med" len="med"/>
            <a:tailEnd type="triangle" w="med" len="med"/>
          </a:ln>
          <a:effectLst/>
        </p:spPr>
      </p:cxnSp>
      <p:pic>
        <p:nvPicPr>
          <p:cNvPr id="27" name="Graphic 26">
            <a:extLst>
              <a:ext uri="{FF2B5EF4-FFF2-40B4-BE49-F238E27FC236}">
                <a16:creationId xmlns:a16="http://schemas.microsoft.com/office/drawing/2014/main" id="{A5EBA3FA-936D-074D-A847-1E424940C135}"/>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6738387" y="4130521"/>
            <a:ext cx="502387" cy="502387"/>
          </a:xfrm>
          <a:prstGeom prst="rect">
            <a:avLst/>
          </a:prstGeom>
        </p:spPr>
      </p:pic>
      <p:sp>
        <p:nvSpPr>
          <p:cNvPr id="28" name="Rectangle 27">
            <a:extLst>
              <a:ext uri="{FF2B5EF4-FFF2-40B4-BE49-F238E27FC236}">
                <a16:creationId xmlns:a16="http://schemas.microsoft.com/office/drawing/2014/main" id="{C7F1D5E2-D51D-AE4A-9B7C-74540419E44C}"/>
              </a:ext>
            </a:extLst>
          </p:cNvPr>
          <p:cNvSpPr/>
          <p:nvPr/>
        </p:nvSpPr>
        <p:spPr>
          <a:xfrm>
            <a:off x="2833931" y="4581674"/>
            <a:ext cx="86276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Data </a:t>
            </a:r>
            <a:r>
              <a:rPr lang="en-US" sz="900" kern="0"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Factory</a:t>
            </a:r>
            <a:endPar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29" name="Rectangle 28">
            <a:extLst>
              <a:ext uri="{FF2B5EF4-FFF2-40B4-BE49-F238E27FC236}">
                <a16:creationId xmlns:a16="http://schemas.microsoft.com/office/drawing/2014/main" id="{182E85EE-03A6-0648-84B5-66280D1E7C02}"/>
              </a:ext>
            </a:extLst>
          </p:cNvPr>
          <p:cNvSpPr/>
          <p:nvPr/>
        </p:nvSpPr>
        <p:spPr>
          <a:xfrm>
            <a:off x="6453554" y="4623212"/>
            <a:ext cx="106792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Auto ML</a:t>
            </a:r>
          </a:p>
        </p:txBody>
      </p:sp>
      <p:grpSp>
        <p:nvGrpSpPr>
          <p:cNvPr id="30" name="Group 29">
            <a:extLst>
              <a:ext uri="{FF2B5EF4-FFF2-40B4-BE49-F238E27FC236}">
                <a16:creationId xmlns:a16="http://schemas.microsoft.com/office/drawing/2014/main" id="{81CC4486-0792-D145-AFF6-2175BF8068C0}"/>
              </a:ext>
            </a:extLst>
          </p:cNvPr>
          <p:cNvGrpSpPr/>
          <p:nvPr/>
        </p:nvGrpSpPr>
        <p:grpSpPr>
          <a:xfrm>
            <a:off x="6316920" y="2494693"/>
            <a:ext cx="1460551" cy="924828"/>
            <a:chOff x="6786704" y="2030009"/>
            <a:chExt cx="1460551" cy="924828"/>
          </a:xfrm>
        </p:grpSpPr>
        <p:pic>
          <p:nvPicPr>
            <p:cNvPr id="31" name="Picture 30">
              <a:extLst>
                <a:ext uri="{FF2B5EF4-FFF2-40B4-BE49-F238E27FC236}">
                  <a16:creationId xmlns:a16="http://schemas.microsoft.com/office/drawing/2014/main" id="{850B26FF-CBA4-244D-A928-6B6E850B4A8C}"/>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7404" y="2030009"/>
              <a:ext cx="579787" cy="579787"/>
            </a:xfrm>
            <a:prstGeom prst="rect">
              <a:avLst/>
            </a:prstGeom>
          </p:spPr>
        </p:pic>
        <p:sp>
          <p:nvSpPr>
            <p:cNvPr id="32" name="Rectangle 31">
              <a:extLst>
                <a:ext uri="{FF2B5EF4-FFF2-40B4-BE49-F238E27FC236}">
                  <a16:creationId xmlns:a16="http://schemas.microsoft.com/office/drawing/2014/main" id="{8A750150-545A-8042-BD16-2ADBD8A6393A}"/>
                </a:ext>
              </a:extLst>
            </p:cNvPr>
            <p:cNvSpPr/>
            <p:nvPr/>
          </p:nvSpPr>
          <p:spPr>
            <a:xfrm>
              <a:off x="6786704" y="2585505"/>
              <a:ext cx="1460551" cy="3693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Azure Synapse Analytics</a:t>
              </a:r>
            </a:p>
            <a:p>
              <a:pPr marL="0" marR="0" lvl="0" indent="0" algn="ctr" defTabSz="932239" rtl="0" eaLnBrk="1" fontAlgn="auto" latinLnBrk="0" hangingPunct="1">
                <a:lnSpc>
                  <a:spcPct val="100000"/>
                </a:lnSpc>
                <a:spcBef>
                  <a:spcPts val="0"/>
                </a:spcBef>
                <a:spcAft>
                  <a:spcPts val="0"/>
                </a:spcAft>
                <a:buClrTx/>
                <a:buSzTx/>
                <a:buFontTx/>
                <a:buNone/>
                <a:tabLst/>
                <a:defRPr/>
              </a:pPr>
              <a:r>
                <a:rPr lang="en-US" sz="900" kern="0"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Integrate</a:t>
              </a:r>
              <a:endPar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grpSp>
      <p:grpSp>
        <p:nvGrpSpPr>
          <p:cNvPr id="33" name="Group 32">
            <a:extLst>
              <a:ext uri="{FF2B5EF4-FFF2-40B4-BE49-F238E27FC236}">
                <a16:creationId xmlns:a16="http://schemas.microsoft.com/office/drawing/2014/main" id="{2FA9C462-70B2-F147-9C93-3DD1BA8736B8}"/>
              </a:ext>
            </a:extLst>
          </p:cNvPr>
          <p:cNvGrpSpPr/>
          <p:nvPr/>
        </p:nvGrpSpPr>
        <p:grpSpPr>
          <a:xfrm>
            <a:off x="8405280" y="4029208"/>
            <a:ext cx="1460551" cy="786328"/>
            <a:chOff x="6786704" y="2030009"/>
            <a:chExt cx="1460551" cy="786328"/>
          </a:xfrm>
        </p:grpSpPr>
        <p:pic>
          <p:nvPicPr>
            <p:cNvPr id="34" name="Picture 33">
              <a:extLst>
                <a:ext uri="{FF2B5EF4-FFF2-40B4-BE49-F238E27FC236}">
                  <a16:creationId xmlns:a16="http://schemas.microsoft.com/office/drawing/2014/main" id="{E8A30364-170D-8A4B-BF70-423BFAB12C3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167404" y="2030009"/>
              <a:ext cx="579787" cy="579787"/>
            </a:xfrm>
            <a:prstGeom prst="rect">
              <a:avLst/>
            </a:prstGeom>
          </p:spPr>
        </p:pic>
        <p:sp>
          <p:nvSpPr>
            <p:cNvPr id="35" name="Rectangle 34">
              <a:extLst>
                <a:ext uri="{FF2B5EF4-FFF2-40B4-BE49-F238E27FC236}">
                  <a16:creationId xmlns:a16="http://schemas.microsoft.com/office/drawing/2014/main" id="{A8DCAF2A-8524-E24B-B5D7-793199F4A0AE}"/>
                </a:ext>
              </a:extLst>
            </p:cNvPr>
            <p:cNvSpPr/>
            <p:nvPr/>
          </p:nvSpPr>
          <p:spPr>
            <a:xfrm>
              <a:off x="6786704" y="2585505"/>
              <a:ext cx="146055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Synapse SQL</a:t>
              </a:r>
            </a:p>
          </p:txBody>
        </p:sp>
      </p:grpSp>
      <p:cxnSp>
        <p:nvCxnSpPr>
          <p:cNvPr id="36" name="Straight Connector 35">
            <a:extLst>
              <a:ext uri="{FF2B5EF4-FFF2-40B4-BE49-F238E27FC236}">
                <a16:creationId xmlns:a16="http://schemas.microsoft.com/office/drawing/2014/main" id="{F840B317-A236-B44D-A409-ACCB5A0BD661}"/>
              </a:ext>
            </a:extLst>
          </p:cNvPr>
          <p:cNvCxnSpPr>
            <a:cxnSpLocks/>
          </p:cNvCxnSpPr>
          <p:nvPr/>
        </p:nvCxnSpPr>
        <p:spPr>
          <a:xfrm>
            <a:off x="1937857" y="4341772"/>
            <a:ext cx="794573" cy="5725"/>
          </a:xfrm>
          <a:prstGeom prst="line">
            <a:avLst/>
          </a:prstGeom>
          <a:noFill/>
          <a:ln w="19050" cap="flat" cmpd="sng" algn="ctr">
            <a:solidFill>
              <a:schemeClr val="accent1"/>
            </a:solidFill>
            <a:prstDash val="sysDash"/>
            <a:headEnd type="none" w="med" len="med"/>
            <a:tailEnd type="triangle" w="med" len="med"/>
          </a:ln>
          <a:effectLst/>
        </p:spPr>
      </p:cxnSp>
      <p:pic>
        <p:nvPicPr>
          <p:cNvPr id="37" name="Picture 2" descr="Microsoft SQL Server Analysis Services | MANTA">
            <a:extLst>
              <a:ext uri="{FF2B5EF4-FFF2-40B4-BE49-F238E27FC236}">
                <a16:creationId xmlns:a16="http://schemas.microsoft.com/office/drawing/2014/main" id="{885CF9C2-C78E-9140-A3BB-8CB4F6CCBE78}"/>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848667" y="2176078"/>
            <a:ext cx="1415382" cy="453923"/>
          </a:xfrm>
          <a:prstGeom prst="rect">
            <a:avLst/>
          </a:prstGeom>
          <a:noFill/>
          <a:extLst>
            <a:ext uri="{909E8E84-426E-40DD-AFC4-6F175D3DCCD1}">
              <a14:hiddenFill xmlns:a14="http://schemas.microsoft.com/office/drawing/2010/main">
                <a:solidFill>
                  <a:srgbClr val="FFFFFF"/>
                </a:solidFill>
              </a14:hiddenFill>
            </a:ext>
          </a:extLst>
        </p:spPr>
      </p:pic>
      <p:cxnSp>
        <p:nvCxnSpPr>
          <p:cNvPr id="38" name="Straight Connector 37">
            <a:extLst>
              <a:ext uri="{FF2B5EF4-FFF2-40B4-BE49-F238E27FC236}">
                <a16:creationId xmlns:a16="http://schemas.microsoft.com/office/drawing/2014/main" id="{1A6B61D4-6412-D144-90BA-47FD2134A793}"/>
              </a:ext>
            </a:extLst>
          </p:cNvPr>
          <p:cNvCxnSpPr>
            <a:cxnSpLocks/>
          </p:cNvCxnSpPr>
          <p:nvPr/>
        </p:nvCxnSpPr>
        <p:spPr>
          <a:xfrm>
            <a:off x="1498207" y="2807661"/>
            <a:ext cx="0" cy="940092"/>
          </a:xfrm>
          <a:prstGeom prst="line">
            <a:avLst/>
          </a:prstGeom>
          <a:noFill/>
          <a:ln w="19050" cap="flat" cmpd="sng" algn="ctr">
            <a:solidFill>
              <a:schemeClr val="accent1"/>
            </a:solidFill>
            <a:prstDash val="sysDash"/>
            <a:headEnd type="none" w="med" len="med"/>
            <a:tailEnd type="triangle" w="med" len="med"/>
          </a:ln>
          <a:effectLst/>
        </p:spPr>
      </p:cxnSp>
      <p:sp>
        <p:nvSpPr>
          <p:cNvPr id="39" name="Shape 101">
            <a:extLst>
              <a:ext uri="{FF2B5EF4-FFF2-40B4-BE49-F238E27FC236}">
                <a16:creationId xmlns:a16="http://schemas.microsoft.com/office/drawing/2014/main" id="{3CD59E0B-4509-6C41-A2CE-635381B86DC7}"/>
              </a:ext>
            </a:extLst>
          </p:cNvPr>
          <p:cNvSpPr txBox="1"/>
          <p:nvPr/>
        </p:nvSpPr>
        <p:spPr>
          <a:xfrm>
            <a:off x="321640" y="2832193"/>
            <a:ext cx="1137464" cy="701858"/>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Use</a:t>
            </a:r>
            <a:r>
              <a:rPr lang="en-US" sz="1050" kern="0" dirty="0">
                <a:solidFill>
                  <a:srgbClr val="000000"/>
                </a:solidFill>
                <a:latin typeface="Segoe UI"/>
                <a:cs typeface="Segoe UI Semibold" panose="020B0702040204020203" pitchFamily="34" charset="0"/>
                <a:sym typeface="Calibri"/>
              </a:rPr>
              <a:t> </a:t>
            </a:r>
            <a:r>
              <a:rPr lang="en-US" sz="1050" kern="0" dirty="0">
                <a:solidFill>
                  <a:srgbClr val="000000"/>
                </a:solidFill>
                <a:latin typeface="Segoe UI"/>
                <a:cs typeface="Segoe UI Semibold" panose="020B0702040204020203" pitchFamily="34" charset="0"/>
                <a:sym typeface="Calibri"/>
                <a:hlinkClick r:id="rId8"/>
              </a:rPr>
              <a:t>Visual Studio SSAS project </a:t>
            </a:r>
            <a:endParaRPr lang="en-US" sz="1050" kern="0" dirty="0">
              <a:solidFill>
                <a:srgbClr val="000000"/>
              </a:solidFill>
              <a:latin typeface="Segoe UI"/>
              <a:cs typeface="Segoe UI Semibold" panose="020B0702040204020203" pitchFamily="34" charset="0"/>
              <a:sym typeface="Calibri"/>
            </a:endParaRPr>
          </a:p>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rPr>
              <a:t>or </a:t>
            </a:r>
            <a:r>
              <a:rPr lang="en-US" sz="1050" kern="0" dirty="0">
                <a:solidFill>
                  <a:srgbClr val="000000"/>
                </a:solidFill>
                <a:latin typeface="Segoe UI"/>
                <a:cs typeface="Segoe UI Semibold" panose="020B0702040204020203" pitchFamily="34" charset="0"/>
                <a:sym typeface="Calibri"/>
                <a:hlinkClick r:id="rId9"/>
              </a:rPr>
              <a:t>SSIS</a:t>
            </a:r>
            <a:r>
              <a:rPr lang="en-US" sz="1050" kern="0" dirty="0">
                <a:solidFill>
                  <a:srgbClr val="000000"/>
                </a:solidFill>
                <a:latin typeface="Segoe UI"/>
                <a:cs typeface="Segoe UI Semibold" panose="020B0702040204020203" pitchFamily="34" charset="0"/>
                <a:sym typeface="Calibri"/>
              </a:rPr>
              <a:t> to retrieve the </a:t>
            </a:r>
            <a:r>
              <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rPr>
              <a:t>Cube(s)</a:t>
            </a:r>
          </a:p>
        </p:txBody>
      </p:sp>
      <p:grpSp>
        <p:nvGrpSpPr>
          <p:cNvPr id="40" name="Group 39">
            <a:extLst>
              <a:ext uri="{FF2B5EF4-FFF2-40B4-BE49-F238E27FC236}">
                <a16:creationId xmlns:a16="http://schemas.microsoft.com/office/drawing/2014/main" id="{F8366198-5BCF-9D49-9640-731894B4DC29}"/>
              </a:ext>
            </a:extLst>
          </p:cNvPr>
          <p:cNvGrpSpPr/>
          <p:nvPr/>
        </p:nvGrpSpPr>
        <p:grpSpPr>
          <a:xfrm>
            <a:off x="799358" y="4029927"/>
            <a:ext cx="1059287" cy="880393"/>
            <a:chOff x="312796" y="3397463"/>
            <a:chExt cx="1059287" cy="880393"/>
          </a:xfrm>
        </p:grpSpPr>
        <p:pic>
          <p:nvPicPr>
            <p:cNvPr id="41" name="Picture 2" descr="Bucket, content, delivery, objects, s3, storage, with icon - Free download">
              <a:extLst>
                <a:ext uri="{FF2B5EF4-FFF2-40B4-BE49-F238E27FC236}">
                  <a16:creationId xmlns:a16="http://schemas.microsoft.com/office/drawing/2014/main" id="{310651C3-D199-A040-AC7A-F8BE65A9E678}"/>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312796" y="3397463"/>
              <a:ext cx="1000493" cy="876463"/>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F5F83BE6-512E-1C43-A807-42BE3BECBC67}"/>
                </a:ext>
              </a:extLst>
            </p:cNvPr>
            <p:cNvSpPr/>
            <p:nvPr/>
          </p:nvSpPr>
          <p:spPr>
            <a:xfrm>
              <a:off x="337862" y="4047024"/>
              <a:ext cx="1034221" cy="230832"/>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AWS S3 Bucket</a:t>
              </a:r>
            </a:p>
          </p:txBody>
        </p:sp>
      </p:grpSp>
      <p:grpSp>
        <p:nvGrpSpPr>
          <p:cNvPr id="43" name="Group 42">
            <a:extLst>
              <a:ext uri="{FF2B5EF4-FFF2-40B4-BE49-F238E27FC236}">
                <a16:creationId xmlns:a16="http://schemas.microsoft.com/office/drawing/2014/main" id="{8B98C842-65BE-C445-91D3-ECB3BD7ED098}"/>
              </a:ext>
            </a:extLst>
          </p:cNvPr>
          <p:cNvGrpSpPr/>
          <p:nvPr/>
        </p:nvGrpSpPr>
        <p:grpSpPr>
          <a:xfrm>
            <a:off x="1021587" y="3960342"/>
            <a:ext cx="1137464" cy="797186"/>
            <a:chOff x="207713" y="2495902"/>
            <a:chExt cx="1137464" cy="797186"/>
          </a:xfrm>
        </p:grpSpPr>
        <p:sp>
          <p:nvSpPr>
            <p:cNvPr id="44" name="Shape 101">
              <a:extLst>
                <a:ext uri="{FF2B5EF4-FFF2-40B4-BE49-F238E27FC236}">
                  <a16:creationId xmlns:a16="http://schemas.microsoft.com/office/drawing/2014/main" id="{4A69754F-CED5-F04E-80D7-36BC9AB3D83A}"/>
                </a:ext>
              </a:extLst>
            </p:cNvPr>
            <p:cNvSpPr txBox="1"/>
            <p:nvPr/>
          </p:nvSpPr>
          <p:spPr>
            <a:xfrm>
              <a:off x="207713" y="2941502"/>
              <a:ext cx="1137464" cy="351586"/>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rPr>
                <a:t>Cube(s) in CSV</a:t>
              </a:r>
            </a:p>
          </p:txBody>
        </p:sp>
        <p:pic>
          <p:nvPicPr>
            <p:cNvPr id="45" name="Picture 2" descr="Modules: Microsoft Excel Essentials | Free Online Course | Alison">
              <a:extLst>
                <a:ext uri="{FF2B5EF4-FFF2-40B4-BE49-F238E27FC236}">
                  <a16:creationId xmlns:a16="http://schemas.microsoft.com/office/drawing/2014/main" id="{658E3DBA-0B97-2047-8635-224B63B0DCE6}"/>
                </a:ext>
              </a:extLst>
            </p:cNvPr>
            <p:cNvPicPr>
              <a:picLocks noChangeAspect="1" noChangeArrowheads="1"/>
            </p:cNvPicPr>
            <p:nvPr/>
          </p:nvPicPr>
          <p:blipFill>
            <a:blip r:embed="rId11" cstate="email">
              <a:extLst>
                <a:ext uri="{28A0092B-C50C-407E-A947-70E740481C1C}">
                  <a14:useLocalDpi xmlns:a14="http://schemas.microsoft.com/office/drawing/2010/main"/>
                </a:ext>
              </a:extLst>
            </a:blip>
            <a:srcRect/>
            <a:stretch>
              <a:fillRect/>
            </a:stretch>
          </p:blipFill>
          <p:spPr bwMode="auto">
            <a:xfrm>
              <a:off x="388529" y="2495902"/>
              <a:ext cx="593857" cy="395904"/>
            </a:xfrm>
            <a:prstGeom prst="rect">
              <a:avLst/>
            </a:prstGeom>
            <a:noFill/>
            <a:extLst>
              <a:ext uri="{909E8E84-426E-40DD-AFC4-6F175D3DCCD1}">
                <a14:hiddenFill xmlns:a14="http://schemas.microsoft.com/office/drawing/2010/main">
                  <a:solidFill>
                    <a:srgbClr val="FFFFFF"/>
                  </a:solidFill>
                </a14:hiddenFill>
              </a:ext>
            </a:extLst>
          </p:spPr>
        </p:pic>
      </p:grpSp>
      <p:sp>
        <p:nvSpPr>
          <p:cNvPr id="46" name="Shape 101">
            <a:extLst>
              <a:ext uri="{FF2B5EF4-FFF2-40B4-BE49-F238E27FC236}">
                <a16:creationId xmlns:a16="http://schemas.microsoft.com/office/drawing/2014/main" id="{544CEEE3-266E-0043-98B1-178614559C32}"/>
              </a:ext>
            </a:extLst>
          </p:cNvPr>
          <p:cNvSpPr txBox="1"/>
          <p:nvPr/>
        </p:nvSpPr>
        <p:spPr>
          <a:xfrm>
            <a:off x="1767845" y="4108162"/>
            <a:ext cx="1067922" cy="168341"/>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rgbClr val="000000"/>
                </a:solidFill>
                <a:latin typeface="Segoe UI"/>
                <a:cs typeface="Segoe UI Semibold" panose="020B0702040204020203" pitchFamily="34" charset="0"/>
                <a:sym typeface="Calibri"/>
                <a:hlinkClick r:id="rId12"/>
              </a:rPr>
              <a:t>Pull from S3</a:t>
            </a:r>
            <a:endParaRPr kumimoji="0" lang="en-US" sz="1050" b="0" i="0" u="none" strike="noStrike" kern="0" cap="none" spc="0" normalizeH="0" baseline="0" noProof="0" dirty="0">
              <a:ln>
                <a:noFill/>
              </a:ln>
              <a:solidFill>
                <a:srgbClr val="000000"/>
              </a:solidFill>
              <a:effectLst/>
              <a:uLnTx/>
              <a:uFillTx/>
              <a:latin typeface="Segoe UI"/>
              <a:ea typeface="+mn-ea"/>
              <a:cs typeface="Segoe UI Semibold" panose="020B0702040204020203" pitchFamily="34" charset="0"/>
              <a:sym typeface="Calibri"/>
            </a:endParaRPr>
          </a:p>
        </p:txBody>
      </p:sp>
      <p:sp>
        <p:nvSpPr>
          <p:cNvPr id="47" name="Shape 101">
            <a:extLst>
              <a:ext uri="{FF2B5EF4-FFF2-40B4-BE49-F238E27FC236}">
                <a16:creationId xmlns:a16="http://schemas.microsoft.com/office/drawing/2014/main" id="{29F87382-519B-5145-91FB-E66430289273}"/>
              </a:ext>
            </a:extLst>
          </p:cNvPr>
          <p:cNvSpPr txBox="1"/>
          <p:nvPr/>
        </p:nvSpPr>
        <p:spPr>
          <a:xfrm>
            <a:off x="5483519" y="4452138"/>
            <a:ext cx="968731" cy="23229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shaped data</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sp>
        <p:nvSpPr>
          <p:cNvPr id="48" name="Shape 101">
            <a:extLst>
              <a:ext uri="{FF2B5EF4-FFF2-40B4-BE49-F238E27FC236}">
                <a16:creationId xmlns:a16="http://schemas.microsoft.com/office/drawing/2014/main" id="{D1630DD1-4F6A-BE49-9778-D696B4E3EC92}"/>
              </a:ext>
            </a:extLst>
          </p:cNvPr>
          <p:cNvSpPr txBox="1"/>
          <p:nvPr/>
        </p:nvSpPr>
        <p:spPr>
          <a:xfrm>
            <a:off x="7626899" y="4465524"/>
            <a:ext cx="968731" cy="232299"/>
          </a:xfrm>
          <a:prstGeom prst="rect">
            <a:avLst/>
          </a:prstGeom>
          <a:noFill/>
          <a:ln>
            <a:noFill/>
          </a:ln>
        </p:spPr>
        <p:txBody>
          <a:bodyPr wrap="square" lIns="0" tIns="0" rIns="0" bIns="0" anchor="t" anchorCtr="0">
            <a:noAutofit/>
          </a:bodyPr>
          <a:lstStyle/>
          <a:p>
            <a:pPr marL="0" marR="0" lvl="0" indent="0" algn="ctr" defTabSz="932597" rtl="0" eaLnBrk="1" fontAlgn="auto" latinLnBrk="0" hangingPunct="1">
              <a:lnSpc>
                <a:spcPct val="100000"/>
              </a:lnSpc>
              <a:spcBef>
                <a:spcPts val="0"/>
              </a:spcBef>
              <a:spcAft>
                <a:spcPts val="0"/>
              </a:spcAft>
              <a:buClrTx/>
              <a:buSzTx/>
              <a:buFontTx/>
              <a:buNone/>
              <a:tabLst/>
              <a:defRPr/>
            </a:pPr>
            <a:r>
              <a:rPr lang="en-US" sz="1050" kern="0" dirty="0">
                <a:solidFill>
                  <a:schemeClr val="accent3">
                    <a:lumMod val="75000"/>
                  </a:schemeClr>
                </a:solidFill>
                <a:latin typeface="Segoe UI"/>
                <a:cs typeface="Segoe UI Semibold" panose="020B0702040204020203" pitchFamily="34" charset="0"/>
                <a:sym typeface="Calibri"/>
              </a:rPr>
              <a:t>Predicted results</a:t>
            </a:r>
            <a:endParaRPr kumimoji="0" lang="en-US" sz="1050" b="0" i="0" u="none" strike="noStrike" kern="0" cap="none" spc="0" normalizeH="0" baseline="0" noProof="0" dirty="0">
              <a:ln>
                <a:noFill/>
              </a:ln>
              <a:solidFill>
                <a:schemeClr val="accent3">
                  <a:lumMod val="75000"/>
                </a:schemeClr>
              </a:solidFill>
              <a:effectLst/>
              <a:uLnTx/>
              <a:uFillTx/>
              <a:latin typeface="Segoe UI"/>
              <a:ea typeface="+mn-ea"/>
              <a:cs typeface="Segoe UI Semibold" panose="020B0702040204020203" pitchFamily="34" charset="0"/>
              <a:sym typeface="Calibri"/>
            </a:endParaRPr>
          </a:p>
        </p:txBody>
      </p:sp>
      <p:pic>
        <p:nvPicPr>
          <p:cNvPr id="49" name="Picture 2" descr="Official Azure Icon Set">
            <a:extLst>
              <a:ext uri="{FF2B5EF4-FFF2-40B4-BE49-F238E27FC236}">
                <a16:creationId xmlns:a16="http://schemas.microsoft.com/office/drawing/2014/main" id="{E08DAD73-6B7B-0C49-8963-D70A8B9A5DE6}"/>
              </a:ext>
            </a:extLst>
          </p:cNvPr>
          <p:cNvPicPr>
            <a:picLocks noChangeAspect="1" noChangeArrowheads="1"/>
          </p:cNvPicPr>
          <p:nvPr/>
        </p:nvPicPr>
        <p:blipFill>
          <a:blip r:embed="rId1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6056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2" descr="Official Azure Icon Set">
            <a:extLst>
              <a:ext uri="{FF2B5EF4-FFF2-40B4-BE49-F238E27FC236}">
                <a16:creationId xmlns:a16="http://schemas.microsoft.com/office/drawing/2014/main" id="{E08DAD73-6B7B-0C49-8963-D70A8B9A5DE6}"/>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01290D03-945E-3F40-861A-E7CAF944A70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36134" y="369871"/>
            <a:ext cx="10152133" cy="6300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15577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30C52F1-2A70-1E4A-9E37-6A275370AC0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423160" y="1310178"/>
            <a:ext cx="7047164" cy="5075382"/>
          </a:xfrm>
          <a:prstGeom prst="rect">
            <a:avLst/>
          </a:prstGeom>
        </p:spPr>
      </p:pic>
      <p:sp>
        <p:nvSpPr>
          <p:cNvPr id="3" name="TextBox 2">
            <a:extLst>
              <a:ext uri="{FF2B5EF4-FFF2-40B4-BE49-F238E27FC236}">
                <a16:creationId xmlns:a16="http://schemas.microsoft.com/office/drawing/2014/main" id="{B282ADCB-5203-5147-A082-2E4747A693E3}"/>
              </a:ext>
            </a:extLst>
          </p:cNvPr>
          <p:cNvSpPr txBox="1"/>
          <p:nvPr/>
        </p:nvSpPr>
        <p:spPr>
          <a:xfrm>
            <a:off x="2336161" y="63538"/>
            <a:ext cx="6667801" cy="523220"/>
          </a:xfrm>
          <a:prstGeom prst="rect">
            <a:avLst/>
          </a:prstGeom>
          <a:noFill/>
        </p:spPr>
        <p:txBody>
          <a:bodyPr wrap="square" rtlCol="0">
            <a:spAutoFit/>
          </a:bodyPr>
          <a:lstStyle/>
          <a:p>
            <a:r>
              <a:rPr lang="en-US" sz="2800" b="1" dirty="0"/>
              <a:t>Create Synapse Analytics Workspace</a:t>
            </a:r>
          </a:p>
        </p:txBody>
      </p:sp>
      <p:sp>
        <p:nvSpPr>
          <p:cNvPr id="4" name="TextBox 3">
            <a:extLst>
              <a:ext uri="{FF2B5EF4-FFF2-40B4-BE49-F238E27FC236}">
                <a16:creationId xmlns:a16="http://schemas.microsoft.com/office/drawing/2014/main" id="{0B9075AB-998C-AD4A-AAD7-A8041AB1DD4E}"/>
              </a:ext>
            </a:extLst>
          </p:cNvPr>
          <p:cNvSpPr txBox="1"/>
          <p:nvPr/>
        </p:nvSpPr>
        <p:spPr>
          <a:xfrm>
            <a:off x="2519041" y="586758"/>
            <a:ext cx="4412281" cy="369332"/>
          </a:xfrm>
          <a:prstGeom prst="rect">
            <a:avLst/>
          </a:prstGeom>
          <a:noFill/>
        </p:spPr>
        <p:txBody>
          <a:bodyPr wrap="square" rtlCol="0">
            <a:spAutoFit/>
          </a:bodyPr>
          <a:lstStyle/>
          <a:p>
            <a:r>
              <a:rPr lang="en-US" sz="1800" b="1" dirty="0"/>
              <a:t>Then click on "Open Synapse Studio</a:t>
            </a:r>
          </a:p>
        </p:txBody>
      </p:sp>
      <p:pic>
        <p:nvPicPr>
          <p:cNvPr id="5" name="Picture 2" descr="Official Azure Icon Set">
            <a:extLst>
              <a:ext uri="{FF2B5EF4-FFF2-40B4-BE49-F238E27FC236}">
                <a16:creationId xmlns:a16="http://schemas.microsoft.com/office/drawing/2014/main" id="{B304DB74-3A98-E740-96BB-326EE96A28C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1466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F245983C-9CEE-3D42-B3C2-56746D0525B3}"/>
              </a:ext>
            </a:extLst>
          </p:cNvPr>
          <p:cNvSpPr txBox="1"/>
          <p:nvPr/>
        </p:nvSpPr>
        <p:spPr>
          <a:xfrm>
            <a:off x="494272" y="1742712"/>
            <a:ext cx="1408450" cy="830997"/>
          </a:xfrm>
          <a:prstGeom prst="rect">
            <a:avLst/>
          </a:prstGeom>
          <a:noFill/>
        </p:spPr>
        <p:txBody>
          <a:bodyPr wrap="square" rtlCol="0">
            <a:spAutoFit/>
          </a:bodyPr>
          <a:lstStyle/>
          <a:p>
            <a:r>
              <a:rPr lang="en-US" sz="1200" dirty="0"/>
              <a:t>SQL script</a:t>
            </a:r>
          </a:p>
          <a:p>
            <a:r>
              <a:rPr lang="en-US" sz="1200" dirty="0"/>
              <a:t>Notebook</a:t>
            </a:r>
          </a:p>
          <a:p>
            <a:r>
              <a:rPr lang="en-US" sz="1200" dirty="0"/>
              <a:t>Data flow</a:t>
            </a:r>
          </a:p>
          <a:p>
            <a:r>
              <a:rPr lang="en-US" sz="1200" dirty="0"/>
              <a:t>Apache Spark job</a:t>
            </a:r>
          </a:p>
        </p:txBody>
      </p:sp>
      <p:sp>
        <p:nvSpPr>
          <p:cNvPr id="9" name="Right Arrow 8">
            <a:extLst>
              <a:ext uri="{FF2B5EF4-FFF2-40B4-BE49-F238E27FC236}">
                <a16:creationId xmlns:a16="http://schemas.microsoft.com/office/drawing/2014/main" id="{7D34ACD0-B90E-D045-8234-602493C062A4}"/>
              </a:ext>
            </a:extLst>
          </p:cNvPr>
          <p:cNvSpPr/>
          <p:nvPr/>
        </p:nvSpPr>
        <p:spPr>
          <a:xfrm>
            <a:off x="1653780" y="2042778"/>
            <a:ext cx="473610" cy="218510"/>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42F7B3CA-A3AF-774F-A772-9234EA0DA610}"/>
              </a:ext>
            </a:extLst>
          </p:cNvPr>
          <p:cNvSpPr txBox="1"/>
          <p:nvPr/>
        </p:nvSpPr>
        <p:spPr>
          <a:xfrm>
            <a:off x="2212593" y="63538"/>
            <a:ext cx="4571271" cy="523220"/>
          </a:xfrm>
          <a:prstGeom prst="rect">
            <a:avLst/>
          </a:prstGeom>
          <a:noFill/>
        </p:spPr>
        <p:txBody>
          <a:bodyPr wrap="square" rtlCol="0">
            <a:spAutoFit/>
          </a:bodyPr>
          <a:lstStyle/>
          <a:p>
            <a:r>
              <a:rPr lang="en-US" sz="2800" b="1" dirty="0"/>
              <a:t>Synapse Analytics Studio </a:t>
            </a:r>
          </a:p>
        </p:txBody>
      </p:sp>
      <p:pic>
        <p:nvPicPr>
          <p:cNvPr id="8" name="Picture 7">
            <a:extLst>
              <a:ext uri="{FF2B5EF4-FFF2-40B4-BE49-F238E27FC236}">
                <a16:creationId xmlns:a16="http://schemas.microsoft.com/office/drawing/2014/main" id="{03C24BA7-B971-4E40-9C60-9CC0E8617BDD}"/>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186468" y="771509"/>
            <a:ext cx="9951545" cy="4826097"/>
          </a:xfrm>
          <a:prstGeom prst="rect">
            <a:avLst/>
          </a:prstGeom>
        </p:spPr>
      </p:pic>
      <p:sp>
        <p:nvSpPr>
          <p:cNvPr id="12" name="TextBox 11">
            <a:extLst>
              <a:ext uri="{FF2B5EF4-FFF2-40B4-BE49-F238E27FC236}">
                <a16:creationId xmlns:a16="http://schemas.microsoft.com/office/drawing/2014/main" id="{A05BC600-543F-304B-BB22-AEDA21E78606}"/>
              </a:ext>
            </a:extLst>
          </p:cNvPr>
          <p:cNvSpPr txBox="1"/>
          <p:nvPr/>
        </p:nvSpPr>
        <p:spPr>
          <a:xfrm>
            <a:off x="564000" y="2640736"/>
            <a:ext cx="920789" cy="461665"/>
          </a:xfrm>
          <a:prstGeom prst="rect">
            <a:avLst/>
          </a:prstGeom>
          <a:noFill/>
        </p:spPr>
        <p:txBody>
          <a:bodyPr wrap="square" rtlCol="0">
            <a:spAutoFit/>
          </a:bodyPr>
          <a:lstStyle/>
          <a:p>
            <a:r>
              <a:rPr lang="en-US" sz="1200" dirty="0"/>
              <a:t>pipeline</a:t>
            </a:r>
          </a:p>
          <a:p>
            <a:r>
              <a:rPr lang="en-US" sz="1200" dirty="0"/>
              <a:t>copy data</a:t>
            </a:r>
          </a:p>
        </p:txBody>
      </p:sp>
      <p:sp>
        <p:nvSpPr>
          <p:cNvPr id="13" name="Right Arrow 12">
            <a:extLst>
              <a:ext uri="{FF2B5EF4-FFF2-40B4-BE49-F238E27FC236}">
                <a16:creationId xmlns:a16="http://schemas.microsoft.com/office/drawing/2014/main" id="{B90191D7-1880-FB40-94DB-EE15AADD0352}"/>
              </a:ext>
            </a:extLst>
          </p:cNvPr>
          <p:cNvSpPr/>
          <p:nvPr/>
        </p:nvSpPr>
        <p:spPr>
          <a:xfrm rot="20130096">
            <a:off x="1398608" y="2617097"/>
            <a:ext cx="713965" cy="21055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2" descr="Official Azure Icon Set">
            <a:extLst>
              <a:ext uri="{FF2B5EF4-FFF2-40B4-BE49-F238E27FC236}">
                <a16:creationId xmlns:a16="http://schemas.microsoft.com/office/drawing/2014/main" id="{AF11CF7B-2272-BF4A-AF02-4458CC4D35D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5418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7590ED7-E0F7-4143-B27F-3C320F914694}"/>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43582" y="1692876"/>
            <a:ext cx="9081214" cy="5165124"/>
          </a:xfrm>
          <a:prstGeom prst="rect">
            <a:avLst/>
          </a:prstGeom>
        </p:spPr>
      </p:pic>
      <p:sp>
        <p:nvSpPr>
          <p:cNvPr id="3" name="TextBox 2">
            <a:extLst>
              <a:ext uri="{FF2B5EF4-FFF2-40B4-BE49-F238E27FC236}">
                <a16:creationId xmlns:a16="http://schemas.microsoft.com/office/drawing/2014/main" id="{5532A5EF-0BBF-E546-9488-49356C1A22DB}"/>
              </a:ext>
            </a:extLst>
          </p:cNvPr>
          <p:cNvSpPr txBox="1"/>
          <p:nvPr/>
        </p:nvSpPr>
        <p:spPr>
          <a:xfrm>
            <a:off x="2985308" y="17818"/>
            <a:ext cx="4571271" cy="523220"/>
          </a:xfrm>
          <a:prstGeom prst="rect">
            <a:avLst/>
          </a:prstGeom>
          <a:noFill/>
        </p:spPr>
        <p:txBody>
          <a:bodyPr wrap="square" rtlCol="0">
            <a:spAutoFit/>
          </a:bodyPr>
          <a:lstStyle/>
          <a:p>
            <a:r>
              <a:rPr lang="en-US" sz="2800" b="1" dirty="0"/>
              <a:t>Synapse Notebook</a:t>
            </a:r>
          </a:p>
        </p:txBody>
      </p:sp>
      <p:sp>
        <p:nvSpPr>
          <p:cNvPr id="4" name="TextBox 3">
            <a:extLst>
              <a:ext uri="{FF2B5EF4-FFF2-40B4-BE49-F238E27FC236}">
                <a16:creationId xmlns:a16="http://schemas.microsoft.com/office/drawing/2014/main" id="{02463714-8691-F640-82AC-FF046A7ECF3E}"/>
              </a:ext>
            </a:extLst>
          </p:cNvPr>
          <p:cNvSpPr txBox="1"/>
          <p:nvPr/>
        </p:nvSpPr>
        <p:spPr>
          <a:xfrm>
            <a:off x="2977989" y="515768"/>
            <a:ext cx="5745883" cy="830997"/>
          </a:xfrm>
          <a:prstGeom prst="rect">
            <a:avLst/>
          </a:prstGeom>
          <a:noFill/>
        </p:spPr>
        <p:txBody>
          <a:bodyPr wrap="square" rtlCol="0">
            <a:spAutoFit/>
          </a:bodyPr>
          <a:lstStyle/>
          <a:p>
            <a:r>
              <a:rPr lang="en-US" sz="1600" dirty="0"/>
              <a:t>You can run different languages – Python, SQL, Scala, etc.</a:t>
            </a:r>
          </a:p>
          <a:p>
            <a:r>
              <a:rPr lang="en-US" sz="1600" dirty="0"/>
              <a:t>Over a compute cluster – easy to resize as needed.</a:t>
            </a:r>
          </a:p>
          <a:p>
            <a:r>
              <a:rPr lang="en-US" sz="1600" dirty="0"/>
              <a:t>(shuts down after some idle time you specify).</a:t>
            </a:r>
          </a:p>
        </p:txBody>
      </p:sp>
      <p:pic>
        <p:nvPicPr>
          <p:cNvPr id="5" name="Picture 2" descr="Official Azure Icon Set">
            <a:extLst>
              <a:ext uri="{FF2B5EF4-FFF2-40B4-BE49-F238E27FC236}">
                <a16:creationId xmlns:a16="http://schemas.microsoft.com/office/drawing/2014/main" id="{46D40714-9963-CE4E-934D-B237D5CA314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875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CB1A97-0614-244A-A759-89D11F4CEB3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2773680" y="1005840"/>
            <a:ext cx="6446520" cy="1473793"/>
          </a:xfrm>
          <a:prstGeom prst="rect">
            <a:avLst/>
          </a:prstGeom>
        </p:spPr>
      </p:pic>
      <p:pic>
        <p:nvPicPr>
          <p:cNvPr id="3" name="Picture 2">
            <a:extLst>
              <a:ext uri="{FF2B5EF4-FFF2-40B4-BE49-F238E27FC236}">
                <a16:creationId xmlns:a16="http://schemas.microsoft.com/office/drawing/2014/main" id="{B9F79DA0-6B3F-9249-B77A-3497887DBB1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773680" y="2940966"/>
            <a:ext cx="8569960" cy="3792574"/>
          </a:xfrm>
          <a:prstGeom prst="rect">
            <a:avLst/>
          </a:prstGeom>
        </p:spPr>
      </p:pic>
      <p:sp>
        <p:nvSpPr>
          <p:cNvPr id="4" name="TextBox 3">
            <a:extLst>
              <a:ext uri="{FF2B5EF4-FFF2-40B4-BE49-F238E27FC236}">
                <a16:creationId xmlns:a16="http://schemas.microsoft.com/office/drawing/2014/main" id="{94332F74-4CB0-3D44-9792-B9D9FF4EBFD3}"/>
              </a:ext>
            </a:extLst>
          </p:cNvPr>
          <p:cNvSpPr txBox="1"/>
          <p:nvPr/>
        </p:nvSpPr>
        <p:spPr>
          <a:xfrm>
            <a:off x="1965457" y="63538"/>
            <a:ext cx="6606841" cy="523220"/>
          </a:xfrm>
          <a:prstGeom prst="rect">
            <a:avLst/>
          </a:prstGeom>
          <a:noFill/>
        </p:spPr>
        <p:txBody>
          <a:bodyPr wrap="square" rtlCol="0">
            <a:spAutoFit/>
          </a:bodyPr>
          <a:lstStyle/>
          <a:p>
            <a:r>
              <a:rPr lang="en-US" sz="2800" b="1" dirty="0"/>
              <a:t>Each Notebook Gets Its Own Cluster </a:t>
            </a:r>
          </a:p>
        </p:txBody>
      </p:sp>
      <p:sp>
        <p:nvSpPr>
          <p:cNvPr id="5" name="TextBox 4">
            <a:extLst>
              <a:ext uri="{FF2B5EF4-FFF2-40B4-BE49-F238E27FC236}">
                <a16:creationId xmlns:a16="http://schemas.microsoft.com/office/drawing/2014/main" id="{63A8D1FD-6354-E74F-8B5A-6204AAA50698}"/>
              </a:ext>
            </a:extLst>
          </p:cNvPr>
          <p:cNvSpPr txBox="1"/>
          <p:nvPr/>
        </p:nvSpPr>
        <p:spPr>
          <a:xfrm>
            <a:off x="121920" y="1277694"/>
            <a:ext cx="2529840" cy="307777"/>
          </a:xfrm>
          <a:prstGeom prst="rect">
            <a:avLst/>
          </a:prstGeom>
          <a:noFill/>
        </p:spPr>
        <p:txBody>
          <a:bodyPr wrap="square" rtlCol="0">
            <a:spAutoFit/>
          </a:bodyPr>
          <a:lstStyle/>
          <a:p>
            <a:r>
              <a:rPr lang="en-US" dirty="0"/>
              <a:t>Notebook "Lev1" is running</a:t>
            </a:r>
          </a:p>
        </p:txBody>
      </p:sp>
      <p:sp>
        <p:nvSpPr>
          <p:cNvPr id="6" name="TextBox 5">
            <a:extLst>
              <a:ext uri="{FF2B5EF4-FFF2-40B4-BE49-F238E27FC236}">
                <a16:creationId xmlns:a16="http://schemas.microsoft.com/office/drawing/2014/main" id="{25AD54B5-B0CE-E04C-85A1-B6CE54607CF1}"/>
              </a:ext>
            </a:extLst>
          </p:cNvPr>
          <p:cNvSpPr txBox="1"/>
          <p:nvPr/>
        </p:nvSpPr>
        <p:spPr>
          <a:xfrm>
            <a:off x="121920" y="3167390"/>
            <a:ext cx="2529840" cy="523220"/>
          </a:xfrm>
          <a:prstGeom prst="rect">
            <a:avLst/>
          </a:prstGeom>
          <a:noFill/>
        </p:spPr>
        <p:txBody>
          <a:bodyPr wrap="square" rtlCol="0">
            <a:spAutoFit/>
          </a:bodyPr>
          <a:lstStyle/>
          <a:p>
            <a:r>
              <a:rPr lang="en-US" dirty="0"/>
              <a:t>Second notebook can't re-use the same cluster</a:t>
            </a:r>
          </a:p>
        </p:txBody>
      </p:sp>
      <p:pic>
        <p:nvPicPr>
          <p:cNvPr id="7" name="Picture 2" descr="Official Azure Icon Set">
            <a:extLst>
              <a:ext uri="{FF2B5EF4-FFF2-40B4-BE49-F238E27FC236}">
                <a16:creationId xmlns:a16="http://schemas.microsoft.com/office/drawing/2014/main" id="{8D6E5402-8ABD-B44A-9EE7-60A0B3F5193A}"/>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778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121;p18">
            <a:extLst>
              <a:ext uri="{FF2B5EF4-FFF2-40B4-BE49-F238E27FC236}">
                <a16:creationId xmlns:a16="http://schemas.microsoft.com/office/drawing/2014/main" id="{A33B6420-47C9-D54F-B0F3-7ED06782270E}"/>
              </a:ext>
            </a:extLst>
          </p:cNvPr>
          <p:cNvPicPr preferRelativeResize="0"/>
          <p:nvPr/>
        </p:nvPicPr>
        <p:blipFill rotWithShape="1">
          <a:blip r:embed="rId2">
            <a:alphaModFix/>
          </a:blip>
          <a:srcRect/>
          <a:stretch/>
        </p:blipFill>
        <p:spPr>
          <a:xfrm>
            <a:off x="9373" y="47813"/>
            <a:ext cx="3022025" cy="3022025"/>
          </a:xfrm>
          <a:prstGeom prst="rect">
            <a:avLst/>
          </a:prstGeom>
          <a:noFill/>
          <a:ln>
            <a:noFill/>
          </a:ln>
        </p:spPr>
      </p:pic>
      <p:sp>
        <p:nvSpPr>
          <p:cNvPr id="14" name="Google Shape;122;p18">
            <a:extLst>
              <a:ext uri="{FF2B5EF4-FFF2-40B4-BE49-F238E27FC236}">
                <a16:creationId xmlns:a16="http://schemas.microsoft.com/office/drawing/2014/main" id="{401E8BFF-C5AE-884E-AB09-AD8DBFB79E1A}"/>
              </a:ext>
            </a:extLst>
          </p:cNvPr>
          <p:cNvSpPr txBox="1"/>
          <p:nvPr/>
        </p:nvSpPr>
        <p:spPr>
          <a:xfrm>
            <a:off x="423150" y="3069838"/>
            <a:ext cx="2552700" cy="58477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3200" dirty="0">
                <a:solidFill>
                  <a:schemeClr val="dk1"/>
                </a:solidFill>
                <a:latin typeface="Calibri"/>
                <a:ea typeface="Calibri"/>
                <a:cs typeface="Calibri"/>
                <a:sym typeface="Calibri"/>
              </a:rPr>
              <a:t>Andrew Ng</a:t>
            </a:r>
            <a:endParaRPr sz="3200" dirty="0">
              <a:solidFill>
                <a:schemeClr val="dk1"/>
              </a:solidFill>
              <a:latin typeface="Calibri"/>
              <a:ea typeface="Calibri"/>
              <a:cs typeface="Calibri"/>
              <a:sym typeface="Calibri"/>
            </a:endParaRPr>
          </a:p>
        </p:txBody>
      </p:sp>
      <p:sp>
        <p:nvSpPr>
          <p:cNvPr id="15" name="Google Shape;123;p18">
            <a:extLst>
              <a:ext uri="{FF2B5EF4-FFF2-40B4-BE49-F238E27FC236}">
                <a16:creationId xmlns:a16="http://schemas.microsoft.com/office/drawing/2014/main" id="{FB24C2DB-FE6D-6A44-BF4F-590EA358AC69}"/>
              </a:ext>
            </a:extLst>
          </p:cNvPr>
          <p:cNvSpPr txBox="1"/>
          <p:nvPr/>
        </p:nvSpPr>
        <p:spPr>
          <a:xfrm>
            <a:off x="9373" y="3654613"/>
            <a:ext cx="6497444" cy="2697225"/>
          </a:xfrm>
          <a:prstGeom prst="rect">
            <a:avLst/>
          </a:prstGeom>
          <a:noFill/>
          <a:ln>
            <a:noFill/>
          </a:ln>
        </p:spPr>
        <p:txBody>
          <a:bodyPr spcFirstLastPara="1" wrap="square" lIns="91425" tIns="45700" rIns="91425" bIns="45700" anchor="t" anchorCtr="0">
            <a:noAutofit/>
          </a:bodyPr>
          <a:lstStyle/>
          <a:p>
            <a:pPr lvl="0"/>
            <a:r>
              <a:rPr lang="en-US" sz="1600" dirty="0">
                <a:solidFill>
                  <a:schemeClr val="dk1"/>
                </a:solidFill>
                <a:latin typeface="Calibri"/>
                <a:ea typeface="Calibri"/>
                <a:cs typeface="Calibri"/>
                <a:sym typeface="Calibri"/>
              </a:rPr>
              <a:t>- co-founded and led Google Brain</a:t>
            </a: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was the chief scientist at </a:t>
            </a:r>
            <a:r>
              <a:rPr lang="en-US" sz="1600" b="1" dirty="0">
                <a:solidFill>
                  <a:srgbClr val="0070C0"/>
                </a:solidFill>
                <a:latin typeface="Calibri"/>
                <a:ea typeface="Calibri"/>
                <a:cs typeface="Calibri"/>
                <a:sym typeface="Calibri"/>
              </a:rPr>
              <a:t>Baidu Research </a:t>
            </a:r>
            <a:r>
              <a:rPr lang="en-US" sz="1600" dirty="0">
                <a:solidFill>
                  <a:schemeClr val="dk1"/>
                </a:solidFill>
                <a:latin typeface="Calibri"/>
                <a:ea typeface="Calibri"/>
                <a:cs typeface="Calibri"/>
                <a:sym typeface="Calibri"/>
              </a:rPr>
              <a:t>(~1,300 people)</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for 3 years (2014-2017), resigned in March of 2017.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adjunct professor at Stanford University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co-founder and chairman of Coursera</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3"/>
              </a:rPr>
              <a:t>https://en.wikipedia.org/wiki/Andrew_Ng</a:t>
            </a:r>
            <a:r>
              <a:rPr lang="en-US" sz="1600" dirty="0">
                <a:solidFill>
                  <a:schemeClr val="dk1"/>
                </a:solidFill>
                <a:latin typeface="Calibri"/>
                <a:ea typeface="Calibri"/>
                <a:cs typeface="Calibri"/>
                <a:sym typeface="Calibri"/>
              </a:rPr>
              <a:t> </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4"/>
              </a:rPr>
              <a:t>https://www.coursera.org/learn/machine-learning</a:t>
            </a:r>
            <a:endParaRPr sz="1600"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Artificial Intelligence is the New Electricity </a:t>
            </a:r>
            <a:endParaRPr sz="1600" dirty="0"/>
          </a:p>
          <a:p>
            <a:pPr marL="0" marR="0" lvl="0" indent="0" algn="l" rtl="0">
              <a:spcBef>
                <a:spcPts val="0"/>
              </a:spcBef>
              <a:spcAft>
                <a:spcPts val="0"/>
              </a:spcAft>
              <a:buNone/>
            </a:pP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5"/>
              </a:rPr>
              <a:t>https://www.facebook.com/andrew.ng.96/videos/1268821713173733/</a:t>
            </a:r>
            <a:r>
              <a:rPr lang="en-US" sz="1600" dirty="0">
                <a:solidFill>
                  <a:schemeClr val="dk1"/>
                </a:solidFill>
                <a:latin typeface="Calibri"/>
                <a:ea typeface="Calibri"/>
                <a:cs typeface="Calibri"/>
                <a:sym typeface="Calibri"/>
              </a:rPr>
              <a:t> </a:t>
            </a:r>
            <a:br>
              <a:rPr lang="en-US" sz="1600" dirty="0">
                <a:solidFill>
                  <a:schemeClr val="dk1"/>
                </a:solidFill>
                <a:latin typeface="Calibri"/>
                <a:ea typeface="Calibri"/>
                <a:cs typeface="Calibri"/>
                <a:sym typeface="Calibri"/>
              </a:rPr>
            </a:br>
            <a:r>
              <a:rPr lang="en-US" sz="1600" dirty="0">
                <a:solidFill>
                  <a:schemeClr val="dk1"/>
                </a:solidFill>
                <a:latin typeface="Calibri"/>
                <a:ea typeface="Calibri"/>
                <a:cs typeface="Calibri"/>
                <a:sym typeface="Calibri"/>
              </a:rPr>
              <a:t>  - </a:t>
            </a:r>
            <a:r>
              <a:rPr lang="en-US" sz="1600" u="sng" dirty="0">
                <a:solidFill>
                  <a:schemeClr val="hlink"/>
                </a:solidFill>
                <a:latin typeface="Calibri"/>
                <a:ea typeface="Calibri"/>
                <a:cs typeface="Calibri"/>
                <a:sym typeface="Calibri"/>
                <a:hlinkClick r:id="rId6"/>
              </a:rPr>
              <a:t>https://www.youtube.com/watch?v=21EiKfQYZXc</a:t>
            </a:r>
            <a:r>
              <a:rPr lang="en-US" sz="1600" dirty="0">
                <a:solidFill>
                  <a:schemeClr val="dk1"/>
                </a:solidFill>
                <a:latin typeface="Calibri"/>
                <a:ea typeface="Calibri"/>
                <a:cs typeface="Calibri"/>
                <a:sym typeface="Calibri"/>
              </a:rPr>
              <a:t> </a:t>
            </a:r>
            <a:endParaRPr sz="1600" dirty="0"/>
          </a:p>
        </p:txBody>
      </p:sp>
      <p:sp>
        <p:nvSpPr>
          <p:cNvPr id="16" name="Google Shape;124;p18">
            <a:extLst>
              <a:ext uri="{FF2B5EF4-FFF2-40B4-BE49-F238E27FC236}">
                <a16:creationId xmlns:a16="http://schemas.microsoft.com/office/drawing/2014/main" id="{604A169C-4E8C-F345-8109-AFB7B3E92F6B}"/>
              </a:ext>
            </a:extLst>
          </p:cNvPr>
          <p:cNvSpPr txBox="1"/>
          <p:nvPr/>
        </p:nvSpPr>
        <p:spPr>
          <a:xfrm>
            <a:off x="3654199" y="242154"/>
            <a:ext cx="5648827" cy="85573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000" b="1" dirty="0">
                <a:solidFill>
                  <a:schemeClr val="dk1"/>
                </a:solidFill>
                <a:latin typeface="Calibri"/>
                <a:ea typeface="Calibri"/>
                <a:cs typeface="Calibri"/>
                <a:sym typeface="Calibri"/>
              </a:rPr>
              <a:t>“AI is the New Electricity”</a:t>
            </a:r>
            <a:endParaRPr sz="4000" dirty="0"/>
          </a:p>
        </p:txBody>
      </p:sp>
      <p:sp>
        <p:nvSpPr>
          <p:cNvPr id="17" name="Google Shape;125;p18">
            <a:extLst>
              <a:ext uri="{FF2B5EF4-FFF2-40B4-BE49-F238E27FC236}">
                <a16:creationId xmlns:a16="http://schemas.microsoft.com/office/drawing/2014/main" id="{A5F77435-6571-F442-BB64-4F00A478B846}"/>
              </a:ext>
            </a:extLst>
          </p:cNvPr>
          <p:cNvSpPr txBox="1"/>
          <p:nvPr/>
        </p:nvSpPr>
        <p:spPr>
          <a:xfrm>
            <a:off x="7026334" y="2352820"/>
            <a:ext cx="5047604" cy="260358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Electricity came into our life ~120 years ago:</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lamps and motors</a:t>
            </a:r>
            <a:br>
              <a:rPr lang="en-US" sz="2000" b="1" dirty="0">
                <a:solidFill>
                  <a:schemeClr val="dk1"/>
                </a:solidFill>
                <a:latin typeface="Calibri"/>
                <a:ea typeface="Calibri"/>
                <a:cs typeface="Calibri"/>
                <a:sym typeface="Calibri"/>
              </a:rPr>
            </a:br>
            <a:r>
              <a:rPr lang="en-US" sz="2000" b="1" dirty="0">
                <a:solidFill>
                  <a:schemeClr val="dk1"/>
                </a:solidFill>
                <a:latin typeface="Calibri"/>
                <a:ea typeface="Calibri"/>
                <a:cs typeface="Calibri"/>
                <a:sym typeface="Calibri"/>
              </a:rPr>
              <a:t> - telegraph, telephone, radio, TV, Internet</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computers, IT, Machine Learning, AI</a:t>
            </a:r>
            <a:endParaRPr sz="2000" b="1" dirty="0">
              <a:solidFill>
                <a:schemeClr val="dk1"/>
              </a:solidFill>
              <a:latin typeface="Calibri"/>
              <a:ea typeface="Calibri"/>
              <a:cs typeface="Calibri"/>
              <a:sym typeface="Calibri"/>
            </a:endParaRPr>
          </a:p>
          <a:p>
            <a:pPr marL="0" lvl="0" indent="0" algn="l" rtl="0">
              <a:spcBef>
                <a:spcPts val="0"/>
              </a:spcBef>
              <a:spcAft>
                <a:spcPts val="0"/>
              </a:spcAft>
              <a:buClr>
                <a:schemeClr val="dk1"/>
              </a:buClr>
              <a:buFont typeface="Arial"/>
              <a:buNone/>
            </a:pPr>
            <a:r>
              <a:rPr lang="en-US" sz="2000" b="1" dirty="0">
                <a:solidFill>
                  <a:schemeClr val="dk1"/>
                </a:solidFill>
                <a:latin typeface="Calibri"/>
                <a:ea typeface="Calibri"/>
                <a:cs typeface="Calibri"/>
                <a:sym typeface="Calibri"/>
              </a:rPr>
              <a:t> - finance, trading</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science, education, medical diagnostics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automation, robotics,</a:t>
            </a:r>
            <a:endParaRPr sz="2000" b="1" dirty="0">
              <a:solidFill>
                <a:schemeClr val="dk1"/>
              </a:solidFill>
              <a:latin typeface="Calibri"/>
              <a:ea typeface="Calibri"/>
              <a:cs typeface="Calibri"/>
              <a:sym typeface="Calibri"/>
            </a:endParaRPr>
          </a:p>
          <a:p>
            <a:pPr marL="0" marR="0" lvl="0" indent="0" algn="l" rtl="0">
              <a:spcBef>
                <a:spcPts val="0"/>
              </a:spcBef>
              <a:spcAft>
                <a:spcPts val="0"/>
              </a:spcAft>
              <a:buNone/>
            </a:pPr>
            <a:r>
              <a:rPr lang="en-US" sz="2000" b="1" dirty="0">
                <a:solidFill>
                  <a:schemeClr val="dk1"/>
                </a:solidFill>
                <a:latin typeface="Calibri"/>
                <a:ea typeface="Calibri"/>
                <a:cs typeface="Calibri"/>
                <a:sym typeface="Calibri"/>
              </a:rPr>
              <a:t> - etc. etc.</a:t>
            </a:r>
            <a:endParaRPr sz="2000" b="1" dirty="0">
              <a:solidFill>
                <a:schemeClr val="dk1"/>
              </a:solidFill>
              <a:latin typeface="Calibri"/>
              <a:ea typeface="Calibri"/>
              <a:cs typeface="Calibri"/>
              <a:sym typeface="Calibri"/>
            </a:endParaRPr>
          </a:p>
        </p:txBody>
      </p:sp>
      <p:sp>
        <p:nvSpPr>
          <p:cNvPr id="18" name="Google Shape;126;p18">
            <a:extLst>
              <a:ext uri="{FF2B5EF4-FFF2-40B4-BE49-F238E27FC236}">
                <a16:creationId xmlns:a16="http://schemas.microsoft.com/office/drawing/2014/main" id="{25086DD5-7170-DA48-9B09-5109EA8E8436}"/>
              </a:ext>
            </a:extLst>
          </p:cNvPr>
          <p:cNvSpPr txBox="1"/>
          <p:nvPr/>
        </p:nvSpPr>
        <p:spPr>
          <a:xfrm>
            <a:off x="4939556" y="1293354"/>
            <a:ext cx="5304374" cy="86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000" b="1" dirty="0">
                <a:solidFill>
                  <a:srgbClr val="0070C0"/>
                </a:solidFill>
                <a:latin typeface="Calibri"/>
                <a:ea typeface="Calibri"/>
                <a:cs typeface="Calibri"/>
                <a:sym typeface="Calibri"/>
              </a:rPr>
              <a:t>AI like electricity will also change our lives in many ways which is difficult to predict.</a:t>
            </a:r>
            <a:endParaRPr sz="2000" b="1" dirty="0">
              <a:solidFill>
                <a:srgbClr val="0070C0"/>
              </a:solidFill>
              <a:latin typeface="Calibri"/>
              <a:ea typeface="Calibri"/>
              <a:cs typeface="Calibri"/>
              <a:sym typeface="Calibri"/>
            </a:endParaRPr>
          </a:p>
        </p:txBody>
      </p:sp>
    </p:spTree>
    <p:extLst>
      <p:ext uri="{BB962C8B-B14F-4D97-AF65-F5344CB8AC3E}">
        <p14:creationId xmlns:p14="http://schemas.microsoft.com/office/powerpoint/2010/main" val="27626441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8F6222-20B2-E740-B4BC-D653332DED7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908534" y="1386840"/>
            <a:ext cx="10618771" cy="3041400"/>
          </a:xfrm>
          <a:prstGeom prst="rect">
            <a:avLst/>
          </a:prstGeom>
        </p:spPr>
      </p:pic>
      <p:sp>
        <p:nvSpPr>
          <p:cNvPr id="3" name="TextBox 2">
            <a:extLst>
              <a:ext uri="{FF2B5EF4-FFF2-40B4-BE49-F238E27FC236}">
                <a16:creationId xmlns:a16="http://schemas.microsoft.com/office/drawing/2014/main" id="{1A28BDE6-4D21-0246-8E44-2F52309D27A2}"/>
              </a:ext>
            </a:extLst>
          </p:cNvPr>
          <p:cNvSpPr txBox="1"/>
          <p:nvPr/>
        </p:nvSpPr>
        <p:spPr>
          <a:xfrm>
            <a:off x="1668890" y="88252"/>
            <a:ext cx="8496601" cy="523220"/>
          </a:xfrm>
          <a:prstGeom prst="rect">
            <a:avLst/>
          </a:prstGeom>
          <a:noFill/>
        </p:spPr>
        <p:txBody>
          <a:bodyPr wrap="square" rtlCol="0">
            <a:spAutoFit/>
          </a:bodyPr>
          <a:lstStyle/>
          <a:p>
            <a:r>
              <a:rPr lang="en-US" sz="2800" b="1" dirty="0" err="1"/>
              <a:t>PySpark</a:t>
            </a:r>
            <a:r>
              <a:rPr lang="en-US" sz="2800" b="1" dirty="0"/>
              <a:t> Notebook – like </a:t>
            </a:r>
            <a:r>
              <a:rPr lang="en-US" sz="2800" b="1" dirty="0" err="1"/>
              <a:t>Jupyter</a:t>
            </a:r>
            <a:r>
              <a:rPr lang="en-US" sz="2800" b="1" dirty="0"/>
              <a:t> Notebook</a:t>
            </a:r>
          </a:p>
        </p:txBody>
      </p:sp>
      <p:sp>
        <p:nvSpPr>
          <p:cNvPr id="4" name="TextBox 3">
            <a:extLst>
              <a:ext uri="{FF2B5EF4-FFF2-40B4-BE49-F238E27FC236}">
                <a16:creationId xmlns:a16="http://schemas.microsoft.com/office/drawing/2014/main" id="{EF2C7CD0-E6A5-6042-AF64-02F95C93413C}"/>
              </a:ext>
            </a:extLst>
          </p:cNvPr>
          <p:cNvSpPr txBox="1"/>
          <p:nvPr/>
        </p:nvSpPr>
        <p:spPr>
          <a:xfrm>
            <a:off x="2316478" y="4941391"/>
            <a:ext cx="9398443" cy="1200329"/>
          </a:xfrm>
          <a:prstGeom prst="rect">
            <a:avLst/>
          </a:prstGeom>
          <a:noFill/>
        </p:spPr>
        <p:txBody>
          <a:bodyPr wrap="square" rtlCol="0">
            <a:spAutoFit/>
          </a:bodyPr>
          <a:lstStyle/>
          <a:p>
            <a:pPr marL="285750" indent="-285750">
              <a:buFont typeface="Arial" panose="020B0604020202020204" pitchFamily="34" charset="0"/>
              <a:buChar char="•"/>
            </a:pPr>
            <a:r>
              <a:rPr lang="en-US" sz="1800" dirty="0"/>
              <a:t>similar to </a:t>
            </a:r>
            <a:r>
              <a:rPr lang="en-US" sz="1800" dirty="0" err="1"/>
              <a:t>Jupyter</a:t>
            </a:r>
            <a:r>
              <a:rPr lang="en-US" sz="1800" dirty="0"/>
              <a:t> notebook, provides inline help</a:t>
            </a:r>
          </a:p>
          <a:p>
            <a:pPr marL="285750" indent="-285750">
              <a:buFont typeface="Arial" panose="020B0604020202020204" pitchFamily="34" charset="0"/>
              <a:buChar char="•"/>
            </a:pPr>
            <a:r>
              <a:rPr lang="en-US" sz="1800" dirty="0"/>
              <a:t>can use regular python (current version 3.6.9)</a:t>
            </a:r>
          </a:p>
          <a:p>
            <a:pPr marL="285750" indent="-285750">
              <a:buFont typeface="Arial" panose="020B0604020202020204" pitchFamily="34" charset="0"/>
              <a:buChar char="•"/>
            </a:pPr>
            <a:r>
              <a:rPr lang="en-US" sz="1800" dirty="0"/>
              <a:t>can use </a:t>
            </a:r>
            <a:r>
              <a:rPr lang="en-US" sz="1800" dirty="0" err="1"/>
              <a:t>azureml</a:t>
            </a:r>
            <a:r>
              <a:rPr lang="en-US" sz="1800" dirty="0"/>
              <a:t> libraries, </a:t>
            </a:r>
            <a:r>
              <a:rPr lang="en-US" sz="1800" dirty="0" err="1"/>
              <a:t>sklearn</a:t>
            </a:r>
            <a:r>
              <a:rPr lang="en-US" sz="1800" dirty="0"/>
              <a:t> libraries, matplotlib, seaborn, etc.</a:t>
            </a:r>
          </a:p>
          <a:p>
            <a:pPr marL="285750" indent="-285750">
              <a:buFont typeface="Arial" panose="020B0604020202020204" pitchFamily="34" charset="0"/>
              <a:buChar char="•"/>
            </a:pPr>
            <a:r>
              <a:rPr lang="en-US" sz="1800" dirty="0"/>
              <a:t>can use spark/</a:t>
            </a:r>
            <a:r>
              <a:rPr lang="en-US" sz="1800" dirty="0" err="1"/>
              <a:t>pyspark</a:t>
            </a:r>
            <a:r>
              <a:rPr lang="en-US" sz="1800" dirty="0"/>
              <a:t> and </a:t>
            </a:r>
            <a:r>
              <a:rPr lang="en-US" sz="1800" dirty="0" err="1"/>
              <a:t>MLlib</a:t>
            </a:r>
            <a:r>
              <a:rPr lang="en-US" sz="1800" dirty="0"/>
              <a:t> </a:t>
            </a:r>
            <a:r>
              <a:rPr lang="en-US" dirty="0"/>
              <a:t>libraries - </a:t>
            </a:r>
            <a:r>
              <a:rPr lang="en-US" dirty="0">
                <a:hlinkClick r:id="rId3"/>
              </a:rPr>
              <a:t>https://spark.apache.org/docs/</a:t>
            </a:r>
            <a:r>
              <a:rPr lang="en-US">
                <a:hlinkClick r:id="rId3"/>
              </a:rPr>
              <a:t>latest/</a:t>
            </a:r>
            <a:r>
              <a:rPr lang="en-US"/>
              <a:t> </a:t>
            </a:r>
            <a:endParaRPr lang="en-US" sz="1800" dirty="0"/>
          </a:p>
        </p:txBody>
      </p:sp>
      <p:pic>
        <p:nvPicPr>
          <p:cNvPr id="5" name="Picture 2" descr="Official Azure Icon Set">
            <a:extLst>
              <a:ext uri="{FF2B5EF4-FFF2-40B4-BE49-F238E27FC236}">
                <a16:creationId xmlns:a16="http://schemas.microsoft.com/office/drawing/2014/main" id="{4BCF5ACD-8BB2-2249-BB32-5B4F698F0DD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9681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CD2417-BF3F-8149-9774-5CAB29533956}"/>
              </a:ext>
            </a:extLst>
          </p:cNvPr>
          <p:cNvSpPr/>
          <p:nvPr/>
        </p:nvSpPr>
        <p:spPr>
          <a:xfrm>
            <a:off x="0" y="0"/>
            <a:ext cx="5283200" cy="523220"/>
          </a:xfrm>
          <a:prstGeom prst="rect">
            <a:avLst/>
          </a:prstGeom>
        </p:spPr>
        <p:txBody>
          <a:bodyPr wrap="square">
            <a:spAutoFit/>
          </a:bodyPr>
          <a:lstStyle/>
          <a:p>
            <a:r>
              <a:rPr lang="en-US" sz="2800" b="1" dirty="0">
                <a:solidFill>
                  <a:srgbClr val="454545"/>
                </a:solidFill>
                <a:latin typeface="Arial" panose="020B0604020202020204" pitchFamily="34" charset="0"/>
              </a:rPr>
              <a:t>Synapse Spark vs </a:t>
            </a:r>
            <a:r>
              <a:rPr lang="en-US" sz="2800" b="1" dirty="0" err="1">
                <a:solidFill>
                  <a:srgbClr val="454545"/>
                </a:solidFill>
                <a:latin typeface="Arial" panose="020B0604020202020204" pitchFamily="34" charset="0"/>
              </a:rPr>
              <a:t>DataBricks</a:t>
            </a:r>
            <a:endParaRPr lang="en-US" sz="2800" b="1" dirty="0"/>
          </a:p>
        </p:txBody>
      </p:sp>
      <p:graphicFrame>
        <p:nvGraphicFramePr>
          <p:cNvPr id="3" name="Table 5">
            <a:extLst>
              <a:ext uri="{FF2B5EF4-FFF2-40B4-BE49-F238E27FC236}">
                <a16:creationId xmlns:a16="http://schemas.microsoft.com/office/drawing/2014/main" id="{A98E271C-C974-9448-9237-6C3A7EF709FC}"/>
              </a:ext>
            </a:extLst>
          </p:cNvPr>
          <p:cNvGraphicFramePr>
            <a:graphicFrameLocks noGrp="1"/>
          </p:cNvGraphicFramePr>
          <p:nvPr>
            <p:extLst>
              <p:ext uri="{D42A27DB-BD31-4B8C-83A1-F6EECF244321}">
                <p14:modId xmlns:p14="http://schemas.microsoft.com/office/powerpoint/2010/main" val="3231835651"/>
              </p:ext>
            </p:extLst>
          </p:nvPr>
        </p:nvGraphicFramePr>
        <p:xfrm>
          <a:off x="492211" y="523220"/>
          <a:ext cx="11207577" cy="4754880"/>
        </p:xfrm>
        <a:graphic>
          <a:graphicData uri="http://schemas.openxmlformats.org/drawingml/2006/table">
            <a:tbl>
              <a:tblPr firstRow="1" bandRow="1">
                <a:tableStyleId>{B1618C5A-BF4F-44D7-ADB2-C5301EF81F8A}</a:tableStyleId>
              </a:tblPr>
              <a:tblGrid>
                <a:gridCol w="2136346">
                  <a:extLst>
                    <a:ext uri="{9D8B030D-6E8A-4147-A177-3AD203B41FA5}">
                      <a16:colId xmlns:a16="http://schemas.microsoft.com/office/drawing/2014/main" val="3086107487"/>
                    </a:ext>
                  </a:extLst>
                </a:gridCol>
                <a:gridCol w="4343400">
                  <a:extLst>
                    <a:ext uri="{9D8B030D-6E8A-4147-A177-3AD203B41FA5}">
                      <a16:colId xmlns:a16="http://schemas.microsoft.com/office/drawing/2014/main" val="3840119174"/>
                    </a:ext>
                  </a:extLst>
                </a:gridCol>
                <a:gridCol w="4727831">
                  <a:extLst>
                    <a:ext uri="{9D8B030D-6E8A-4147-A177-3AD203B41FA5}">
                      <a16:colId xmlns:a16="http://schemas.microsoft.com/office/drawing/2014/main" val="3028681248"/>
                    </a:ext>
                  </a:extLst>
                </a:gridCol>
              </a:tblGrid>
              <a:tr h="245722">
                <a:tc>
                  <a:txBody>
                    <a:bodyPr/>
                    <a:lstStyle/>
                    <a:p>
                      <a:endParaRPr lang="en-US" sz="1200" dirty="0"/>
                    </a:p>
                  </a:txBody>
                  <a:tcPr>
                    <a:solidFill>
                      <a:schemeClr val="accent1">
                        <a:lumMod val="20000"/>
                        <a:lumOff val="80000"/>
                      </a:schemeClr>
                    </a:solidFill>
                  </a:tcPr>
                </a:tc>
                <a:tc>
                  <a:txBody>
                    <a:bodyPr/>
                    <a:lstStyle/>
                    <a:p>
                      <a:r>
                        <a:rPr lang="en-US" sz="1600" b="1" dirty="0">
                          <a:solidFill>
                            <a:srgbClr val="FF0000"/>
                          </a:solidFill>
                        </a:rPr>
                        <a:t>Databricks</a:t>
                      </a:r>
                    </a:p>
                  </a:txBody>
                  <a:tcPr>
                    <a:solidFill>
                      <a:schemeClr val="accent1">
                        <a:lumMod val="20000"/>
                        <a:lumOff val="80000"/>
                      </a:schemeClr>
                    </a:solidFill>
                  </a:tcPr>
                </a:tc>
                <a:tc>
                  <a:txBody>
                    <a:bodyPr/>
                    <a:lstStyle/>
                    <a:p>
                      <a:r>
                        <a:rPr lang="en-US" sz="1600" b="1" dirty="0">
                          <a:solidFill>
                            <a:srgbClr val="FF0000"/>
                          </a:solidFill>
                        </a:rPr>
                        <a:t>Synapse Spark</a:t>
                      </a:r>
                    </a:p>
                  </a:txBody>
                  <a:tcPr>
                    <a:solidFill>
                      <a:schemeClr val="accent1">
                        <a:lumMod val="20000"/>
                        <a:lumOff val="80000"/>
                      </a:schemeClr>
                    </a:solidFill>
                  </a:tcPr>
                </a:tc>
                <a:extLst>
                  <a:ext uri="{0D108BD9-81ED-4DB2-BD59-A6C34878D82A}">
                    <a16:rowId xmlns:a16="http://schemas.microsoft.com/office/drawing/2014/main" val="2291971092"/>
                  </a:ext>
                </a:extLst>
              </a:tr>
              <a:tr h="469106">
                <a:tc>
                  <a:txBody>
                    <a:bodyPr/>
                    <a:lstStyle/>
                    <a:p>
                      <a:r>
                        <a:rPr lang="en-US" sz="1400" b="1" dirty="0">
                          <a:solidFill>
                            <a:srgbClr val="FF0000"/>
                          </a:solidFill>
                        </a:rPr>
                        <a:t>Spark</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very fast Runtime</a:t>
                      </a:r>
                    </a:p>
                    <a:p>
                      <a:pPr marL="171450" indent="-171450">
                        <a:buFont typeface="Arial" panose="020B0604020202020204" pitchFamily="34" charset="0"/>
                        <a:buChar char="•"/>
                      </a:pPr>
                      <a:r>
                        <a:rPr lang="en-US" sz="1200" dirty="0"/>
                        <a:t>can use GPU-clusters</a:t>
                      </a:r>
                    </a:p>
                    <a:p>
                      <a:pPr marL="171450" indent="-171450">
                        <a:buFont typeface="Arial" panose="020B0604020202020204" pitchFamily="34" charset="0"/>
                        <a:buChar char="•"/>
                      </a:pPr>
                      <a:r>
                        <a:rPr lang="en-US" sz="1200" dirty="0"/>
                        <a:t>standard/high-concurrency</a:t>
                      </a:r>
                    </a:p>
                  </a:txBody>
                  <a:tcPr/>
                </a:tc>
                <a:tc>
                  <a:txBody>
                    <a:bodyPr/>
                    <a:lstStyle/>
                    <a:p>
                      <a:pPr marL="171450" indent="-171450">
                        <a:buFont typeface="Arial" panose="020B0604020202020204" pitchFamily="34" charset="0"/>
                        <a:buChar char="•"/>
                      </a:pPr>
                      <a:r>
                        <a:rPr lang="en-US" sz="1200" kern="1200" dirty="0">
                          <a:solidFill>
                            <a:srgbClr val="000000"/>
                          </a:solidFill>
                          <a:latin typeface="Arial"/>
                          <a:cs typeface="Arial"/>
                        </a:rPr>
                        <a:t>Open-source Apache Spark</a:t>
                      </a:r>
                    </a:p>
                    <a:p>
                      <a:pPr marL="171450" indent="-171450">
                        <a:buFont typeface="Arial" panose="020B0604020202020204" pitchFamily="34" charset="0"/>
                        <a:buChar char="•"/>
                      </a:pPr>
                      <a:r>
                        <a:rPr lang="en-US" sz="1200" kern="1200" dirty="0">
                          <a:solidFill>
                            <a:srgbClr val="000000"/>
                          </a:solidFill>
                          <a:latin typeface="Arial"/>
                          <a:cs typeface="Arial"/>
                        </a:rPr>
                        <a:t>support for .NET</a:t>
                      </a:r>
                    </a:p>
                  </a:txBody>
                  <a:tcPr/>
                </a:tc>
                <a:extLst>
                  <a:ext uri="{0D108BD9-81ED-4DB2-BD59-A6C34878D82A}">
                    <a16:rowId xmlns:a16="http://schemas.microsoft.com/office/drawing/2014/main" val="1127842004"/>
                  </a:ext>
                </a:extLst>
              </a:tr>
              <a:tr h="603136">
                <a:tc>
                  <a:txBody>
                    <a:bodyPr/>
                    <a:lstStyle/>
                    <a:p>
                      <a:r>
                        <a:rPr lang="en-US" sz="1400" b="1" dirty="0">
                          <a:solidFill>
                            <a:srgbClr val="FF0000"/>
                          </a:solidFill>
                        </a:rPr>
                        <a:t>Notebooks</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Databricks Notebooks</a:t>
                      </a:r>
                    </a:p>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Real-time co-authoring</a:t>
                      </a:r>
                    </a:p>
                    <a:p>
                      <a:pPr marL="171450" indent="-171450">
                        <a:buFont typeface="Arial" panose="020B0604020202020204" pitchFamily="34" charset="0"/>
                        <a:buChar char="•"/>
                      </a:pPr>
                      <a:r>
                        <a:rPr lang="en-US" sz="1200" b="0" i="0" kern="1200" dirty="0">
                          <a:solidFill>
                            <a:srgbClr val="000000"/>
                          </a:solidFill>
                          <a:effectLst/>
                          <a:latin typeface="Arial"/>
                          <a:ea typeface="Arial"/>
                          <a:cs typeface="Arial"/>
                        </a:rPr>
                        <a:t>Automated versioning</a:t>
                      </a:r>
                    </a:p>
                  </a:txBody>
                  <a:tcPr/>
                </a:tc>
                <a:tc>
                  <a:txBody>
                    <a:bodyPr/>
                    <a:lstStyle/>
                    <a:p>
                      <a:pPr marL="171450" indent="-171450">
                        <a:buFont typeface="Arial" panose="020B0604020202020204" pitchFamily="34" charset="0"/>
                        <a:buChar char="•"/>
                      </a:pPr>
                      <a:r>
                        <a:rPr lang="en-US" sz="1200" dirty="0" err="1"/>
                        <a:t>Nteract</a:t>
                      </a:r>
                      <a:r>
                        <a:rPr lang="en-US" sz="1200" dirty="0"/>
                        <a:t> Notebooks</a:t>
                      </a:r>
                    </a:p>
                    <a:p>
                      <a:pPr marL="171450" indent="-171450">
                        <a:buFont typeface="Arial" panose="020B0604020202020204" pitchFamily="34" charset="0"/>
                        <a:buChar char="•"/>
                      </a:pPr>
                      <a:r>
                        <a:rPr lang="en-US" sz="1200" dirty="0"/>
                        <a:t>Has co-authoring of Notebooks, but one person needs to save the Notebook before another person sees the change.</a:t>
                      </a:r>
                    </a:p>
                    <a:p>
                      <a:pPr marL="171450" indent="-171450">
                        <a:buFont typeface="Arial" panose="020B0604020202020204" pitchFamily="34" charset="0"/>
                        <a:buChar char="•"/>
                      </a:pPr>
                      <a:r>
                        <a:rPr lang="en-US" sz="1200" dirty="0"/>
                        <a:t>Doesn’t have automated versioning</a:t>
                      </a:r>
                    </a:p>
                  </a:txBody>
                  <a:tcPr/>
                </a:tc>
                <a:extLst>
                  <a:ext uri="{0D108BD9-81ED-4DB2-BD59-A6C34878D82A}">
                    <a16:rowId xmlns:a16="http://schemas.microsoft.com/office/drawing/2014/main" val="1694753434"/>
                  </a:ext>
                </a:extLst>
              </a:tr>
              <a:tr h="201045">
                <a:tc>
                  <a:txBody>
                    <a:bodyPr/>
                    <a:lstStyle/>
                    <a:p>
                      <a:r>
                        <a:rPr lang="en-US" sz="1400" b="1" dirty="0">
                          <a:solidFill>
                            <a:srgbClr val="FF0000"/>
                          </a:solidFill>
                        </a:rPr>
                        <a:t>Access Data Lake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You need to mount a data lake before using it</a:t>
                      </a:r>
                    </a:p>
                  </a:txBody>
                  <a:tcPr/>
                </a:tc>
                <a:tc>
                  <a:txBody>
                    <a:bodyPr/>
                    <a:lstStyle/>
                    <a:p>
                      <a:pPr marL="171450" indent="-171450">
                        <a:buFont typeface="Arial" panose="020B0604020202020204" pitchFamily="34" charset="0"/>
                        <a:buChar char="•"/>
                      </a:pPr>
                      <a:r>
                        <a:rPr lang="en-US" sz="1200" dirty="0"/>
                        <a:t>When creating Synapse, you can select your primary D.L.</a:t>
                      </a:r>
                    </a:p>
                  </a:txBody>
                  <a:tcPr/>
                </a:tc>
                <a:extLst>
                  <a:ext uri="{0D108BD9-81ED-4DB2-BD59-A6C34878D82A}">
                    <a16:rowId xmlns:a16="http://schemas.microsoft.com/office/drawing/2014/main" val="1876773145"/>
                  </a:ext>
                </a:extLst>
              </a:tr>
              <a:tr h="201045">
                <a:tc>
                  <a:txBody>
                    <a:bodyPr/>
                    <a:lstStyle/>
                    <a:p>
                      <a:r>
                        <a:rPr lang="en-US" sz="1400" b="1" dirty="0">
                          <a:solidFill>
                            <a:srgbClr val="FF0000"/>
                          </a:solidFill>
                        </a:rPr>
                        <a:t>Delta</a:t>
                      </a:r>
                      <a:br>
                        <a:rPr lang="en-US" sz="1400" b="1" dirty="0">
                          <a:solidFill>
                            <a:srgbClr val="FF0000"/>
                          </a:solidFill>
                        </a:rPr>
                      </a:br>
                      <a:endParaRPr lang="en-US" sz="1200" b="1" dirty="0">
                        <a:solidFill>
                          <a:srgbClr val="FF0000"/>
                        </a:solidFill>
                      </a:endParaRP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b="1" dirty="0">
                          <a:solidFill>
                            <a:srgbClr val="FF0000"/>
                          </a:solidFill>
                        </a:rPr>
                        <a:t>Databricks Delta</a:t>
                      </a:r>
                      <a:r>
                        <a:rPr lang="en-US" sz="1200" dirty="0"/>
                        <a:t> has extra optimizations</a:t>
                      </a:r>
                      <a:br>
                        <a:rPr lang="en-US" sz="1200" dirty="0"/>
                      </a:br>
                      <a:r>
                        <a:rPr lang="en-US" sz="1200" dirty="0"/>
                        <a:t>- </a:t>
                      </a:r>
                      <a:r>
                        <a:rPr lang="en-US" sz="1200" dirty="0">
                          <a:hlinkClick r:id="rId2"/>
                        </a:rPr>
                        <a:t>https://docs.microsoft.com/en-us/azure/databricks/delta/</a:t>
                      </a:r>
                      <a:r>
                        <a:rPr lang="en-US" sz="1200" dirty="0"/>
                        <a:t> </a:t>
                      </a:r>
                      <a:br>
                        <a:rPr lang="en-US" sz="1200" dirty="0"/>
                      </a:br>
                      <a:r>
                        <a:rPr lang="en-US" sz="1200" b="1" dirty="0">
                          <a:solidFill>
                            <a:srgbClr val="FF0000"/>
                          </a:solidFill>
                        </a:rPr>
                        <a:t>Delta Lake</a:t>
                      </a:r>
                      <a:r>
                        <a:rPr lang="en-US" sz="1200" dirty="0"/>
                        <a:t> is a storage layer that brings scalable, </a:t>
                      </a:r>
                      <a:r>
                        <a:rPr lang="en-US" sz="1200" b="1" dirty="0">
                          <a:solidFill>
                            <a:srgbClr val="FF0000"/>
                          </a:solidFill>
                        </a:rPr>
                        <a:t>ACID transactions</a:t>
                      </a:r>
                      <a:r>
                        <a:rPr lang="en-US" sz="1200" dirty="0"/>
                        <a:t> to Apache Spark and other big-data engines</a:t>
                      </a:r>
                    </a:p>
                  </a:txBody>
                  <a:tcPr/>
                </a:tc>
                <a:tc>
                  <a:txBody>
                    <a:bodyPr/>
                    <a:lstStyle/>
                    <a:p>
                      <a:pPr marL="171450" indent="-171450">
                        <a:buFont typeface="Arial" panose="020B0604020202020204" pitchFamily="34" charset="0"/>
                        <a:buChar char="•"/>
                      </a:pPr>
                      <a:r>
                        <a:rPr lang="en-US" sz="1200" b="1" dirty="0">
                          <a:solidFill>
                            <a:srgbClr val="FF0000"/>
                          </a:solidFill>
                        </a:rPr>
                        <a:t>Delta Lake</a:t>
                      </a:r>
                      <a:r>
                        <a:rPr lang="en-US" sz="1200" dirty="0"/>
                        <a:t> is open source</a:t>
                      </a:r>
                      <a:br>
                        <a:rPr lang="en-US" sz="1200" dirty="0"/>
                      </a:br>
                      <a:r>
                        <a:rPr lang="en-US" sz="1200" dirty="0"/>
                        <a:t>- </a:t>
                      </a:r>
                      <a:r>
                        <a:rPr lang="en-US" sz="1200" dirty="0">
                          <a:hlinkClick r:id="rId3"/>
                        </a:rPr>
                        <a:t>https://docs.microsoft.com/en-us/azure/synapse-analytics/spark/apache-spark-what-is-delta-lake</a:t>
                      </a:r>
                      <a:r>
                        <a:rPr lang="en-US" sz="1200" dirty="0"/>
                        <a:t> </a:t>
                      </a:r>
                      <a:br>
                        <a:rPr lang="en-US" sz="1200" dirty="0"/>
                      </a:br>
                      <a:r>
                        <a:rPr lang="en-US" sz="1200" dirty="0"/>
                        <a:t>- </a:t>
                      </a:r>
                      <a:r>
                        <a:rPr lang="en-US" sz="1200" dirty="0">
                          <a:hlinkClick r:id="rId4"/>
                        </a:rPr>
                        <a:t>https://github.com/delta-io/delta</a:t>
                      </a:r>
                      <a:r>
                        <a:rPr lang="en-US" sz="1200" dirty="0"/>
                        <a:t> </a:t>
                      </a:r>
                    </a:p>
                  </a:txBody>
                  <a:tcPr/>
                </a:tc>
                <a:extLst>
                  <a:ext uri="{0D108BD9-81ED-4DB2-BD59-A6C34878D82A}">
                    <a16:rowId xmlns:a16="http://schemas.microsoft.com/office/drawing/2014/main" val="1188683364"/>
                  </a:ext>
                </a:extLst>
              </a:tr>
              <a:tr h="737166">
                <a:tc>
                  <a:txBody>
                    <a:bodyPr/>
                    <a:lstStyle/>
                    <a:p>
                      <a:r>
                        <a:rPr lang="en-US" sz="1400" b="1" dirty="0">
                          <a:solidFill>
                            <a:srgbClr val="FF0000"/>
                          </a:solidFill>
                        </a:rPr>
                        <a:t>Not the same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Is not a data warehouse tool but rather a Spark-based notebook tool</a:t>
                      </a:r>
                    </a:p>
                    <a:p>
                      <a:pPr marL="171450" indent="-171450">
                        <a:buFont typeface="Arial" panose="020B0604020202020204" pitchFamily="34" charset="0"/>
                        <a:buChar char="•"/>
                      </a:pPr>
                      <a:r>
                        <a:rPr lang="en-US" sz="1200" kern="1200" dirty="0">
                          <a:solidFill>
                            <a:srgbClr val="000000"/>
                          </a:solidFill>
                          <a:latin typeface="Arial"/>
                          <a:cs typeface="Arial"/>
                        </a:rPr>
                        <a:t>Has a focus on </a:t>
                      </a:r>
                      <a:r>
                        <a:rPr lang="en-US" sz="1200" b="1" kern="1200" dirty="0">
                          <a:solidFill>
                            <a:srgbClr val="FF0000"/>
                          </a:solidFill>
                          <a:latin typeface="Arial"/>
                          <a:cs typeface="Arial"/>
                        </a:rPr>
                        <a:t>Spark</a:t>
                      </a:r>
                      <a:r>
                        <a:rPr lang="en-US" sz="1200" kern="1200" dirty="0">
                          <a:solidFill>
                            <a:srgbClr val="000000"/>
                          </a:solidFill>
                          <a:latin typeface="Arial"/>
                          <a:cs typeface="Arial"/>
                        </a:rPr>
                        <a:t>, </a:t>
                      </a:r>
                      <a:r>
                        <a:rPr lang="en-US" sz="1200" b="1" kern="1200" dirty="0">
                          <a:solidFill>
                            <a:srgbClr val="FF0000"/>
                          </a:solidFill>
                          <a:latin typeface="Arial"/>
                          <a:cs typeface="Arial"/>
                        </a:rPr>
                        <a:t>Delta Engine</a:t>
                      </a:r>
                      <a:r>
                        <a:rPr lang="en-US" sz="1200" kern="1200" dirty="0">
                          <a:solidFill>
                            <a:srgbClr val="000000"/>
                          </a:solidFill>
                          <a:latin typeface="Arial"/>
                          <a:cs typeface="Arial"/>
                        </a:rPr>
                        <a:t>, </a:t>
                      </a:r>
                      <a:r>
                        <a:rPr lang="en-US" sz="1200" b="1" kern="1200" dirty="0" err="1">
                          <a:solidFill>
                            <a:srgbClr val="FF0000"/>
                          </a:solidFill>
                          <a:latin typeface="Arial"/>
                          <a:cs typeface="Arial"/>
                        </a:rPr>
                        <a:t>MLflow</a:t>
                      </a:r>
                      <a:r>
                        <a:rPr lang="en-US" sz="1200" kern="1200" dirty="0">
                          <a:solidFill>
                            <a:srgbClr val="000000"/>
                          </a:solidFill>
                          <a:latin typeface="Arial"/>
                          <a:cs typeface="Arial"/>
                        </a:rPr>
                        <a:t> (</a:t>
                      </a:r>
                      <a:r>
                        <a:rPr lang="en-US" sz="1200" kern="1200" dirty="0">
                          <a:solidFill>
                            <a:srgbClr val="000000"/>
                          </a:solidFill>
                          <a:latin typeface="Arial"/>
                          <a:ea typeface="Arial"/>
                          <a:cs typeface="Arial"/>
                        </a:rPr>
                        <a:t>open source platform to manage the ML lifecycle)</a:t>
                      </a:r>
                      <a:r>
                        <a:rPr lang="en-US" sz="1200" kern="1200" dirty="0">
                          <a:solidFill>
                            <a:srgbClr val="000000"/>
                          </a:solidFill>
                          <a:latin typeface="Arial"/>
                          <a:cs typeface="Arial"/>
                        </a:rPr>
                        <a:t> and </a:t>
                      </a:r>
                      <a:r>
                        <a:rPr lang="en-US" sz="1200" b="1" kern="1200" dirty="0">
                          <a:solidFill>
                            <a:srgbClr val="FF0000"/>
                          </a:solidFill>
                          <a:latin typeface="Arial"/>
                          <a:cs typeface="Arial"/>
                        </a:rPr>
                        <a:t>MLR</a:t>
                      </a:r>
                      <a:r>
                        <a:rPr lang="en-US" sz="1200" kern="1200" dirty="0">
                          <a:solidFill>
                            <a:srgbClr val="000000"/>
                          </a:solidFill>
                          <a:latin typeface="Arial"/>
                          <a:cs typeface="Arial"/>
                        </a:rPr>
                        <a:t> (Machine Learning in R)</a:t>
                      </a:r>
                    </a:p>
                  </a:txBody>
                  <a:tcPr/>
                </a:tc>
                <a:tc>
                  <a:txBody>
                    <a:bodyPr/>
                    <a:lstStyle/>
                    <a:p>
                      <a:pPr marL="171450" indent="-171450">
                        <a:buFont typeface="Arial" panose="020B0604020202020204" pitchFamily="34" charset="0"/>
                        <a:buChar char="•"/>
                      </a:pPr>
                      <a:r>
                        <a:rPr lang="en-US" sz="1200" dirty="0"/>
                        <a:t>Has both a traditional </a:t>
                      </a:r>
                      <a:r>
                        <a:rPr lang="en-US" sz="1200" b="1" dirty="0">
                          <a:solidFill>
                            <a:srgbClr val="FF0000"/>
                          </a:solidFill>
                        </a:rPr>
                        <a:t>SQL engine</a:t>
                      </a:r>
                      <a:r>
                        <a:rPr lang="en-US" sz="1200" dirty="0"/>
                        <a:t> as well as a </a:t>
                      </a:r>
                      <a:r>
                        <a:rPr lang="en-US" sz="1200" b="1" dirty="0">
                          <a:solidFill>
                            <a:srgbClr val="FF0000"/>
                          </a:solidFill>
                        </a:rPr>
                        <a:t>Spark engine</a:t>
                      </a:r>
                    </a:p>
                    <a:p>
                      <a:pPr marL="171450" indent="-171450">
                        <a:buFont typeface="Arial" panose="020B0604020202020204" pitchFamily="34" charset="0"/>
                        <a:buChar char="•"/>
                      </a:pPr>
                      <a:r>
                        <a:rPr lang="en-US" sz="1200" dirty="0"/>
                        <a:t>Is a data warehouse (i.e. Synapse Analytics) + an interface tool (i.e. Synapse Studio)</a:t>
                      </a:r>
                    </a:p>
                  </a:txBody>
                  <a:tcPr/>
                </a:tc>
                <a:extLst>
                  <a:ext uri="{0D108BD9-81ED-4DB2-BD59-A6C34878D82A}">
                    <a16:rowId xmlns:a16="http://schemas.microsoft.com/office/drawing/2014/main" val="4294495278"/>
                  </a:ext>
                </a:extLst>
              </a:tr>
              <a:tr h="603136">
                <a:tc>
                  <a:txBody>
                    <a:bodyPr/>
                    <a:lstStyle/>
                    <a:p>
                      <a:r>
                        <a:rPr lang="en-US" sz="1400" b="1" dirty="0">
                          <a:solidFill>
                            <a:srgbClr val="FF0000"/>
                          </a:solidFill>
                        </a:rPr>
                        <a:t>Developer Experience</a:t>
                      </a:r>
                    </a:p>
                  </a:txBody>
                  <a:tcPr>
                    <a:solidFill>
                      <a:schemeClr val="accent1">
                        <a:lumMod val="20000"/>
                        <a:lumOff val="80000"/>
                      </a:schemeClr>
                    </a:solidFill>
                  </a:tcPr>
                </a:tc>
                <a:tc>
                  <a:txBody>
                    <a:bodyPr/>
                    <a:lstStyle/>
                    <a:p>
                      <a:pPr marL="171450" indent="-171450">
                        <a:buFont typeface="Arial" panose="020B0604020202020204" pitchFamily="34" charset="0"/>
                        <a:buChar char="•"/>
                      </a:pPr>
                      <a:r>
                        <a:rPr lang="en-US" sz="1200" dirty="0"/>
                        <a:t>Databricks UI, Databricks Connect (i.e. remote connect from Visual Studio Code, </a:t>
                      </a:r>
                      <a:r>
                        <a:rPr lang="en-US" sz="1200" dirty="0" err="1"/>
                        <a:t>Pycharm</a:t>
                      </a:r>
                      <a:r>
                        <a:rPr lang="en-US" sz="1200" dirty="0"/>
                        <a:t>, etc.) and soon </a:t>
                      </a:r>
                      <a:r>
                        <a:rPr lang="en-US" sz="1200" dirty="0" err="1"/>
                        <a:t>Jupyter</a:t>
                      </a:r>
                      <a:r>
                        <a:rPr lang="en-US" sz="1200" dirty="0"/>
                        <a:t> &amp; RStudio UI within Databricks</a:t>
                      </a:r>
                    </a:p>
                  </a:txBody>
                  <a:tcPr/>
                </a:tc>
                <a:tc>
                  <a:txBody>
                    <a:bodyPr/>
                    <a:lstStyle/>
                    <a:p>
                      <a:pPr marL="171450" indent="-171450">
                        <a:buFont typeface="Arial" panose="020B0604020202020204" pitchFamily="34" charset="0"/>
                        <a:buChar char="•"/>
                      </a:pPr>
                      <a:r>
                        <a:rPr lang="en-US" sz="1200" dirty="0"/>
                        <a:t>Spark-development only through Synapse Studio (not through local IDEs)</a:t>
                      </a:r>
                    </a:p>
                    <a:p>
                      <a:pPr marL="171450" indent="-171450">
                        <a:buFont typeface="Arial" panose="020B0604020202020204" pitchFamily="34" charset="0"/>
                        <a:buChar char="•"/>
                      </a:pPr>
                      <a:r>
                        <a:rPr lang="en-US" sz="1200" dirty="0"/>
                        <a:t>Doesn’t have Git yet integrated within the Synapse Studio Notebooks</a:t>
                      </a:r>
                    </a:p>
                  </a:txBody>
                  <a:tcPr/>
                </a:tc>
                <a:extLst>
                  <a:ext uri="{0D108BD9-81ED-4DB2-BD59-A6C34878D82A}">
                    <a16:rowId xmlns:a16="http://schemas.microsoft.com/office/drawing/2014/main" val="3968562253"/>
                  </a:ext>
                </a:extLst>
              </a:tr>
            </a:tbl>
          </a:graphicData>
        </a:graphic>
      </p:graphicFrame>
      <p:sp>
        <p:nvSpPr>
          <p:cNvPr id="4" name="TextBox 3">
            <a:extLst>
              <a:ext uri="{FF2B5EF4-FFF2-40B4-BE49-F238E27FC236}">
                <a16:creationId xmlns:a16="http://schemas.microsoft.com/office/drawing/2014/main" id="{60B9A02C-B2B4-254B-B881-55F64452DBFF}"/>
              </a:ext>
            </a:extLst>
          </p:cNvPr>
          <p:cNvSpPr txBox="1"/>
          <p:nvPr/>
        </p:nvSpPr>
        <p:spPr>
          <a:xfrm>
            <a:off x="895461" y="5579165"/>
            <a:ext cx="10401075" cy="677108"/>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Accessing Databricks Delta-Lake from Synapse</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hlinkClick r:id="rId5"/>
              </a:rPr>
              <a:t>https://giangnt2.medium.com/directly-reading-delta-lake-data-from-azure-synapse-8b911dce2bcd</a:t>
            </a:r>
            <a:r>
              <a:rPr lang="en-US" sz="120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sz="1200" dirty="0">
                <a:latin typeface="Arial" panose="020B0604020202020204" pitchFamily="34" charset="0"/>
                <a:cs typeface="Arial" panose="020B0604020202020204" pitchFamily="34" charset="0"/>
                <a:hlinkClick r:id="rId6"/>
              </a:rPr>
              <a:t>https://mrpaulandrew.com/2021/01/21/how-interchangeable-are-delta-tables-between-azure-databricks-and-azure-synapse-analytics/</a:t>
            </a:r>
            <a:r>
              <a:rPr lang="en-US" sz="12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7853230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73A227A-FCF2-CB4A-A848-C23656E70FF3}"/>
              </a:ext>
            </a:extLst>
          </p:cNvPr>
          <p:cNvSpPr txBox="1"/>
          <p:nvPr/>
        </p:nvSpPr>
        <p:spPr>
          <a:xfrm>
            <a:off x="995122" y="216569"/>
            <a:ext cx="3107647" cy="523220"/>
          </a:xfrm>
          <a:prstGeom prst="rect">
            <a:avLst/>
          </a:prstGeom>
          <a:noFill/>
        </p:spPr>
        <p:txBody>
          <a:bodyPr wrap="square" rtlCol="0">
            <a:spAutoFit/>
          </a:bodyPr>
          <a:lstStyle/>
          <a:p>
            <a:r>
              <a:rPr lang="en-US" sz="2800" b="1" dirty="0"/>
              <a:t>Synapse Pools</a:t>
            </a:r>
          </a:p>
        </p:txBody>
      </p:sp>
      <p:pic>
        <p:nvPicPr>
          <p:cNvPr id="3" name="Picture 2" descr="Official Azure Icon Set">
            <a:extLst>
              <a:ext uri="{FF2B5EF4-FFF2-40B4-BE49-F238E27FC236}">
                <a16:creationId xmlns:a16="http://schemas.microsoft.com/office/drawing/2014/main" id="{70BAEFEC-2CE3-5941-91F3-050A0443EE55}"/>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6E2C503-47C4-2944-9D00-C923B7F673E7}"/>
              </a:ext>
            </a:extLst>
          </p:cNvPr>
          <p:cNvSpPr txBox="1"/>
          <p:nvPr/>
        </p:nvSpPr>
        <p:spPr>
          <a:xfrm>
            <a:off x="1106904" y="739789"/>
            <a:ext cx="1008781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Spark Pools</a:t>
            </a:r>
          </a:p>
          <a:p>
            <a:pPr marL="285750" indent="-285750">
              <a:buFont typeface="Arial" panose="020B0604020202020204" pitchFamily="34" charset="0"/>
              <a:buChar char="•"/>
            </a:pPr>
            <a:r>
              <a:rPr lang="en-US" dirty="0"/>
              <a:t>SQL Pools:</a:t>
            </a:r>
            <a:br>
              <a:rPr lang="en-US" dirty="0"/>
            </a:br>
            <a:r>
              <a:rPr lang="en-US" dirty="0"/>
              <a:t>  .. Dedicated SQL Pool ( formerly SQL DW )</a:t>
            </a:r>
            <a:br>
              <a:rPr lang="en-US" dirty="0"/>
            </a:br>
            <a:r>
              <a:rPr lang="en-US" dirty="0"/>
              <a:t>  .. Serverless Pool (on-demand, use SQL to query files, databases, or Spark Tables</a:t>
            </a:r>
          </a:p>
        </p:txBody>
      </p:sp>
      <p:pic>
        <p:nvPicPr>
          <p:cNvPr id="1026" name="Picture 2">
            <a:extLst>
              <a:ext uri="{FF2B5EF4-FFF2-40B4-BE49-F238E27FC236}">
                <a16:creationId xmlns:a16="http://schemas.microsoft.com/office/drawing/2014/main" id="{5B71D74F-6A34-F84E-AEFB-863121D31158}"/>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2548945" y="2069431"/>
            <a:ext cx="7225048"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36838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38E896E0-4ACF-3340-87E6-7D6BF8A09E29}"/>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762377" y="71437"/>
            <a:ext cx="7364233" cy="306938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84065DC-220B-0D45-81F0-47D9A843B48E}"/>
              </a:ext>
            </a:extLst>
          </p:cNvPr>
          <p:cNvSpPr txBox="1"/>
          <p:nvPr/>
        </p:nvSpPr>
        <p:spPr>
          <a:xfrm>
            <a:off x="995123" y="216569"/>
            <a:ext cx="3019928" cy="523220"/>
          </a:xfrm>
          <a:prstGeom prst="rect">
            <a:avLst/>
          </a:prstGeom>
          <a:noFill/>
        </p:spPr>
        <p:txBody>
          <a:bodyPr wrap="square" rtlCol="0">
            <a:spAutoFit/>
          </a:bodyPr>
          <a:lstStyle/>
          <a:p>
            <a:r>
              <a:rPr lang="en-US" sz="2800" b="1" dirty="0"/>
              <a:t>Synapse SQL</a:t>
            </a:r>
          </a:p>
        </p:txBody>
      </p:sp>
      <p:pic>
        <p:nvPicPr>
          <p:cNvPr id="4" name="Picture 3" descr="Official Azure Icon Set">
            <a:extLst>
              <a:ext uri="{FF2B5EF4-FFF2-40B4-BE49-F238E27FC236}">
                <a16:creationId xmlns:a16="http://schemas.microsoft.com/office/drawing/2014/main" id="{9BF3FE8D-202A-ED43-81C3-D7C2D91B3755}"/>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117E02-4565-D048-B190-E84BA8D55047}"/>
              </a:ext>
            </a:extLst>
          </p:cNvPr>
          <p:cNvSpPr txBox="1"/>
          <p:nvPr/>
        </p:nvSpPr>
        <p:spPr>
          <a:xfrm>
            <a:off x="441715" y="1652034"/>
            <a:ext cx="2636501" cy="369332"/>
          </a:xfrm>
          <a:prstGeom prst="rect">
            <a:avLst/>
          </a:prstGeom>
          <a:noFill/>
        </p:spPr>
        <p:txBody>
          <a:bodyPr wrap="square" rtlCol="0">
            <a:spAutoFit/>
          </a:bodyPr>
          <a:lstStyle/>
          <a:p>
            <a:r>
              <a:rPr lang="en-US" dirty="0"/>
              <a:t>Query from Data Source</a:t>
            </a:r>
          </a:p>
        </p:txBody>
      </p:sp>
      <p:sp>
        <p:nvSpPr>
          <p:cNvPr id="2" name="TextBox 1">
            <a:extLst>
              <a:ext uri="{FF2B5EF4-FFF2-40B4-BE49-F238E27FC236}">
                <a16:creationId xmlns:a16="http://schemas.microsoft.com/office/drawing/2014/main" id="{AB10A1BC-F362-7A4C-B619-4BF7851F56D7}"/>
              </a:ext>
            </a:extLst>
          </p:cNvPr>
          <p:cNvSpPr txBox="1"/>
          <p:nvPr/>
        </p:nvSpPr>
        <p:spPr>
          <a:xfrm>
            <a:off x="158974" y="5663531"/>
            <a:ext cx="3585411" cy="830997"/>
          </a:xfrm>
          <a:prstGeom prst="rect">
            <a:avLst/>
          </a:prstGeom>
          <a:noFill/>
        </p:spPr>
        <p:txBody>
          <a:bodyPr wrap="square" rtlCol="0">
            <a:spAutoFit/>
          </a:bodyPr>
          <a:lstStyle/>
          <a:p>
            <a:r>
              <a:rPr lang="en-US" sz="1200" dirty="0"/>
              <a:t>Synapse Notebooks:</a:t>
            </a:r>
          </a:p>
          <a:p>
            <a:r>
              <a:rPr lang="en-US" sz="1200" dirty="0">
                <a:hlinkClick r:id="rId4"/>
              </a:rPr>
              <a:t>https://docs.microsoft.com/en-us/azure/synapse-analytics/spark/apache-spark-development-using-notebooks?tabs=classical</a:t>
            </a:r>
            <a:r>
              <a:rPr lang="en-US" sz="1200" dirty="0"/>
              <a:t> </a:t>
            </a:r>
          </a:p>
        </p:txBody>
      </p:sp>
      <p:sp>
        <p:nvSpPr>
          <p:cNvPr id="9" name="Right Arrow 8">
            <a:extLst>
              <a:ext uri="{FF2B5EF4-FFF2-40B4-BE49-F238E27FC236}">
                <a16:creationId xmlns:a16="http://schemas.microsoft.com/office/drawing/2014/main" id="{6BE51362-7169-844E-90AA-C561B88108DF}"/>
              </a:ext>
            </a:extLst>
          </p:cNvPr>
          <p:cNvSpPr/>
          <p:nvPr/>
        </p:nvSpPr>
        <p:spPr>
          <a:xfrm rot="600088">
            <a:off x="3076931" y="4063853"/>
            <a:ext cx="2526479" cy="210751"/>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7AC1FBF1-3594-F44C-AA6F-CA8393D955B5}"/>
              </a:ext>
            </a:extLst>
          </p:cNvPr>
          <p:cNvSpPr/>
          <p:nvPr/>
        </p:nvSpPr>
        <p:spPr>
          <a:xfrm>
            <a:off x="3078216" y="1755709"/>
            <a:ext cx="1376849" cy="21032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Synapse spark magic commands">
            <a:extLst>
              <a:ext uri="{FF2B5EF4-FFF2-40B4-BE49-F238E27FC236}">
                <a16:creationId xmlns:a16="http://schemas.microsoft.com/office/drawing/2014/main" id="{142FD376-53F6-BB4C-BA58-4C8A7EC0B6A3}"/>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702968" y="3235743"/>
            <a:ext cx="6423642" cy="3538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11B5A0E-9EDE-8E46-9517-A99DFA729CF7}"/>
              </a:ext>
            </a:extLst>
          </p:cNvPr>
          <p:cNvSpPr txBox="1"/>
          <p:nvPr/>
        </p:nvSpPr>
        <p:spPr>
          <a:xfrm>
            <a:off x="3920295" y="5539409"/>
            <a:ext cx="1513095" cy="646331"/>
          </a:xfrm>
          <a:prstGeom prst="rect">
            <a:avLst/>
          </a:prstGeom>
          <a:noFill/>
        </p:spPr>
        <p:txBody>
          <a:bodyPr wrap="square" rtlCol="0">
            <a:spAutoFit/>
          </a:bodyPr>
          <a:lstStyle/>
          <a:p>
            <a:r>
              <a:rPr lang="en-US" dirty="0"/>
              <a:t>Table or Chart Output</a:t>
            </a:r>
          </a:p>
        </p:txBody>
      </p:sp>
      <p:sp>
        <p:nvSpPr>
          <p:cNvPr id="11" name="Right Arrow 10">
            <a:extLst>
              <a:ext uri="{FF2B5EF4-FFF2-40B4-BE49-F238E27FC236}">
                <a16:creationId xmlns:a16="http://schemas.microsoft.com/office/drawing/2014/main" id="{7C1DE9ED-777B-2842-8FCD-79608C418911}"/>
              </a:ext>
            </a:extLst>
          </p:cNvPr>
          <p:cNvSpPr/>
          <p:nvPr/>
        </p:nvSpPr>
        <p:spPr>
          <a:xfrm rot="600088">
            <a:off x="5005042" y="6083200"/>
            <a:ext cx="1128788" cy="202095"/>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A277865-B2F6-6B46-800D-9C4423184547}"/>
              </a:ext>
            </a:extLst>
          </p:cNvPr>
          <p:cNvSpPr txBox="1"/>
          <p:nvPr/>
        </p:nvSpPr>
        <p:spPr>
          <a:xfrm>
            <a:off x="477881" y="3497604"/>
            <a:ext cx="2600335" cy="646331"/>
          </a:xfrm>
          <a:prstGeom prst="rect">
            <a:avLst/>
          </a:prstGeom>
          <a:noFill/>
        </p:spPr>
        <p:txBody>
          <a:bodyPr wrap="square" rtlCol="0">
            <a:spAutoFit/>
          </a:bodyPr>
          <a:lstStyle/>
          <a:p>
            <a:r>
              <a:rPr lang="en-US" dirty="0"/>
              <a:t>Query from Notebook</a:t>
            </a:r>
            <a:br>
              <a:rPr lang="en-US" dirty="0"/>
            </a:br>
            <a:r>
              <a:rPr lang="en-US" dirty="0"/>
              <a:t>using </a:t>
            </a:r>
            <a:r>
              <a:rPr lang="en-US" dirty="0" err="1"/>
              <a:t>pyspark</a:t>
            </a:r>
            <a:r>
              <a:rPr lang="en-US" dirty="0"/>
              <a:t> or SQL</a:t>
            </a:r>
          </a:p>
        </p:txBody>
      </p:sp>
    </p:spTree>
    <p:extLst>
      <p:ext uri="{BB962C8B-B14F-4D97-AF65-F5344CB8AC3E}">
        <p14:creationId xmlns:p14="http://schemas.microsoft.com/office/powerpoint/2010/main" val="34352776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DBCF8CA-EC32-3340-8389-4E486D9ED0D0}"/>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73522" y="2181784"/>
            <a:ext cx="8701910" cy="4459647"/>
          </a:xfrm>
          <a:prstGeom prst="rect">
            <a:avLst/>
          </a:prstGeom>
        </p:spPr>
      </p:pic>
      <p:sp>
        <p:nvSpPr>
          <p:cNvPr id="3" name="TextBox 2">
            <a:extLst>
              <a:ext uri="{FF2B5EF4-FFF2-40B4-BE49-F238E27FC236}">
                <a16:creationId xmlns:a16="http://schemas.microsoft.com/office/drawing/2014/main" id="{640BEAF9-E806-CB42-ABE6-3F9918647C1B}"/>
              </a:ext>
            </a:extLst>
          </p:cNvPr>
          <p:cNvSpPr txBox="1"/>
          <p:nvPr/>
        </p:nvSpPr>
        <p:spPr>
          <a:xfrm>
            <a:off x="995123" y="216569"/>
            <a:ext cx="3865636" cy="523220"/>
          </a:xfrm>
          <a:prstGeom prst="rect">
            <a:avLst/>
          </a:prstGeom>
          <a:noFill/>
        </p:spPr>
        <p:txBody>
          <a:bodyPr wrap="square" rtlCol="0">
            <a:spAutoFit/>
          </a:bodyPr>
          <a:lstStyle/>
          <a:p>
            <a:r>
              <a:rPr lang="en-US" sz="2800" b="1" dirty="0"/>
              <a:t>Synapse SQL Scripts</a:t>
            </a:r>
          </a:p>
        </p:txBody>
      </p:sp>
      <p:pic>
        <p:nvPicPr>
          <p:cNvPr id="4" name="Picture 3" descr="Official Azure Icon Set">
            <a:extLst>
              <a:ext uri="{FF2B5EF4-FFF2-40B4-BE49-F238E27FC236}">
                <a16:creationId xmlns:a16="http://schemas.microsoft.com/office/drawing/2014/main" id="{397B2D0B-2C1A-2B4D-B50B-756C6C8239E0}"/>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4B6799E-93D1-8544-A5E5-CEC5D8938B22}"/>
              </a:ext>
            </a:extLst>
          </p:cNvPr>
          <p:cNvSpPr txBox="1"/>
          <p:nvPr/>
        </p:nvSpPr>
        <p:spPr>
          <a:xfrm>
            <a:off x="1167063" y="902181"/>
            <a:ext cx="3561348" cy="646331"/>
          </a:xfrm>
          <a:prstGeom prst="rect">
            <a:avLst/>
          </a:prstGeom>
          <a:noFill/>
        </p:spPr>
        <p:txBody>
          <a:bodyPr wrap="square" rtlCol="0">
            <a:spAutoFit/>
          </a:bodyPr>
          <a:lstStyle/>
          <a:p>
            <a:r>
              <a:rPr lang="en-US" dirty="0"/>
              <a:t>Example of SQL Query </a:t>
            </a:r>
          </a:p>
          <a:p>
            <a:r>
              <a:rPr lang="en-US" dirty="0"/>
              <a:t>from CSV files in Blob Storage</a:t>
            </a:r>
          </a:p>
        </p:txBody>
      </p:sp>
    </p:spTree>
    <p:extLst>
      <p:ext uri="{BB962C8B-B14F-4D97-AF65-F5344CB8AC3E}">
        <p14:creationId xmlns:p14="http://schemas.microsoft.com/office/powerpoint/2010/main" val="1627485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01680-4BBD-2941-BF69-3926D1FE2C60}"/>
              </a:ext>
            </a:extLst>
          </p:cNvPr>
          <p:cNvSpPr txBox="1"/>
          <p:nvPr/>
        </p:nvSpPr>
        <p:spPr>
          <a:xfrm>
            <a:off x="995122" y="216569"/>
            <a:ext cx="11036457" cy="523220"/>
          </a:xfrm>
          <a:prstGeom prst="rect">
            <a:avLst/>
          </a:prstGeom>
          <a:noFill/>
        </p:spPr>
        <p:txBody>
          <a:bodyPr wrap="square" rtlCol="0">
            <a:spAutoFit/>
          </a:bodyPr>
          <a:lstStyle/>
          <a:p>
            <a:r>
              <a:rPr lang="en-US" sz="2800" b="1" dirty="0"/>
              <a:t>Synapse – getting link to a file in Blob Storage for SQL</a:t>
            </a:r>
          </a:p>
        </p:txBody>
      </p:sp>
      <p:pic>
        <p:nvPicPr>
          <p:cNvPr id="3" name="Picture 2" descr="Official Azure Icon Set">
            <a:extLst>
              <a:ext uri="{FF2B5EF4-FFF2-40B4-BE49-F238E27FC236}">
                <a16:creationId xmlns:a16="http://schemas.microsoft.com/office/drawing/2014/main" id="{2FB159FC-E625-2448-925B-18C515F1C9A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833D19-C278-1D4B-A21F-DF04FFB701A2}"/>
              </a:ext>
            </a:extLst>
          </p:cNvPr>
          <p:cNvSpPr txBox="1"/>
          <p:nvPr/>
        </p:nvSpPr>
        <p:spPr>
          <a:xfrm>
            <a:off x="8809034" y="1382959"/>
            <a:ext cx="3080085" cy="1600438"/>
          </a:xfrm>
          <a:prstGeom prst="rect">
            <a:avLst/>
          </a:prstGeom>
          <a:noFill/>
        </p:spPr>
        <p:txBody>
          <a:bodyPr wrap="square" rtlCol="0">
            <a:spAutoFit/>
          </a:bodyPr>
          <a:lstStyle/>
          <a:p>
            <a:pPr marL="285750" indent="-285750">
              <a:buFont typeface="Arial" panose="020B0604020202020204" pitchFamily="34" charset="0"/>
              <a:buChar char="•"/>
            </a:pPr>
            <a:r>
              <a:rPr lang="en-US" sz="1400" dirty="0"/>
              <a:t>Locate the file in Blob storage</a:t>
            </a:r>
          </a:p>
          <a:p>
            <a:endParaRPr lang="en-US" sz="1400" dirty="0"/>
          </a:p>
          <a:p>
            <a:pPr marL="285750" indent="-285750">
              <a:buFont typeface="Arial" panose="020B0604020202020204" pitchFamily="34" charset="0"/>
              <a:buChar char="•"/>
            </a:pPr>
            <a:r>
              <a:rPr lang="en-US" sz="1400" dirty="0"/>
              <a:t>Right-click on it and select </a:t>
            </a:r>
            <a:r>
              <a:rPr lang="en-US" sz="1400" b="1" dirty="0">
                <a:solidFill>
                  <a:srgbClr val="FF0000"/>
                </a:solidFill>
              </a:rPr>
              <a:t>"Select top 100 rows"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You will get an SQL you can copy and use</a:t>
            </a:r>
          </a:p>
        </p:txBody>
      </p:sp>
      <p:pic>
        <p:nvPicPr>
          <p:cNvPr id="5" name="Picture 4">
            <a:extLst>
              <a:ext uri="{FF2B5EF4-FFF2-40B4-BE49-F238E27FC236}">
                <a16:creationId xmlns:a16="http://schemas.microsoft.com/office/drawing/2014/main" id="{DDBF22DA-E78C-FD49-B501-710723D9A9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42923" y="932360"/>
            <a:ext cx="5575193" cy="2689211"/>
          </a:xfrm>
          <a:prstGeom prst="rect">
            <a:avLst/>
          </a:prstGeom>
        </p:spPr>
      </p:pic>
      <p:pic>
        <p:nvPicPr>
          <p:cNvPr id="6" name="Picture 5">
            <a:extLst>
              <a:ext uri="{FF2B5EF4-FFF2-40B4-BE49-F238E27FC236}">
                <a16:creationId xmlns:a16="http://schemas.microsoft.com/office/drawing/2014/main" id="{B2FA20C1-52EE-644A-BC04-2244D9A23CFD}"/>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42923" y="3814143"/>
            <a:ext cx="8926454" cy="2959646"/>
          </a:xfrm>
          <a:prstGeom prst="rect">
            <a:avLst/>
          </a:prstGeom>
        </p:spPr>
      </p:pic>
      <p:sp>
        <p:nvSpPr>
          <p:cNvPr id="7" name="Right Arrow 6">
            <a:extLst>
              <a:ext uri="{FF2B5EF4-FFF2-40B4-BE49-F238E27FC236}">
                <a16:creationId xmlns:a16="http://schemas.microsoft.com/office/drawing/2014/main" id="{B9555C9A-6E84-A844-BF83-CB0CF6273D24}"/>
              </a:ext>
            </a:extLst>
          </p:cNvPr>
          <p:cNvSpPr/>
          <p:nvPr/>
        </p:nvSpPr>
        <p:spPr>
          <a:xfrm rot="9996185">
            <a:off x="7788012" y="1781977"/>
            <a:ext cx="888124" cy="19637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Arrow 7">
            <a:extLst>
              <a:ext uri="{FF2B5EF4-FFF2-40B4-BE49-F238E27FC236}">
                <a16:creationId xmlns:a16="http://schemas.microsoft.com/office/drawing/2014/main" id="{1991ED71-8A63-3F48-BF2C-2423AC23AF1D}"/>
              </a:ext>
            </a:extLst>
          </p:cNvPr>
          <p:cNvSpPr/>
          <p:nvPr/>
        </p:nvSpPr>
        <p:spPr>
          <a:xfrm rot="7502392">
            <a:off x="7910244" y="3222869"/>
            <a:ext cx="888124" cy="196372"/>
          </a:xfrm>
          <a:prstGeom prst="righ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2662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FC40DB0-8FEC-A04A-B79D-A783361E37A6}"/>
              </a:ext>
            </a:extLst>
          </p:cNvPr>
          <p:cNvSpPr txBox="1"/>
          <p:nvPr/>
        </p:nvSpPr>
        <p:spPr>
          <a:xfrm>
            <a:off x="995122" y="216569"/>
            <a:ext cx="3697193" cy="523220"/>
          </a:xfrm>
          <a:prstGeom prst="rect">
            <a:avLst/>
          </a:prstGeom>
          <a:noFill/>
        </p:spPr>
        <p:txBody>
          <a:bodyPr wrap="square" rtlCol="0">
            <a:spAutoFit/>
          </a:bodyPr>
          <a:lstStyle/>
          <a:p>
            <a:r>
              <a:rPr lang="en-US" sz="2800" b="1" dirty="0"/>
              <a:t>Synapse Integrate</a:t>
            </a:r>
          </a:p>
        </p:txBody>
      </p:sp>
      <p:pic>
        <p:nvPicPr>
          <p:cNvPr id="4" name="Picture 3" descr="Official Azure Icon Set">
            <a:extLst>
              <a:ext uri="{FF2B5EF4-FFF2-40B4-BE49-F238E27FC236}">
                <a16:creationId xmlns:a16="http://schemas.microsoft.com/office/drawing/2014/main" id="{49F364F6-3A73-114A-9527-61D40F19C4A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19DA2D4-C3DF-B044-A930-986DC7E37D23}"/>
              </a:ext>
            </a:extLst>
          </p:cNvPr>
          <p:cNvSpPr txBox="1"/>
          <p:nvPr/>
        </p:nvSpPr>
        <p:spPr>
          <a:xfrm>
            <a:off x="372979" y="1335505"/>
            <a:ext cx="2634916" cy="646331"/>
          </a:xfrm>
          <a:prstGeom prst="rect">
            <a:avLst/>
          </a:prstGeom>
          <a:noFill/>
        </p:spPr>
        <p:txBody>
          <a:bodyPr wrap="square" rtlCol="0">
            <a:spAutoFit/>
          </a:bodyPr>
          <a:lstStyle/>
          <a:p>
            <a:r>
              <a:rPr lang="en-US" dirty="0"/>
              <a:t>Creating Data Pipelines</a:t>
            </a:r>
          </a:p>
          <a:p>
            <a:r>
              <a:rPr lang="en-US" dirty="0"/>
              <a:t>Move and Process data</a:t>
            </a:r>
          </a:p>
        </p:txBody>
      </p:sp>
      <p:pic>
        <p:nvPicPr>
          <p:cNvPr id="6" name="Picture 5">
            <a:extLst>
              <a:ext uri="{FF2B5EF4-FFF2-40B4-BE49-F238E27FC236}">
                <a16:creationId xmlns:a16="http://schemas.microsoft.com/office/drawing/2014/main" id="{C146FBE7-CE40-2B4E-8880-E79FD14CFE4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956313" y="175684"/>
            <a:ext cx="7085870" cy="4893229"/>
          </a:xfrm>
          <a:prstGeom prst="rect">
            <a:avLst/>
          </a:prstGeom>
        </p:spPr>
      </p:pic>
      <p:sp>
        <p:nvSpPr>
          <p:cNvPr id="7" name="TextBox 6">
            <a:extLst>
              <a:ext uri="{FF2B5EF4-FFF2-40B4-BE49-F238E27FC236}">
                <a16:creationId xmlns:a16="http://schemas.microsoft.com/office/drawing/2014/main" id="{91655A36-20BB-FA48-AEC0-5576931D9535}"/>
              </a:ext>
            </a:extLst>
          </p:cNvPr>
          <p:cNvSpPr txBox="1"/>
          <p:nvPr/>
        </p:nvSpPr>
        <p:spPr>
          <a:xfrm>
            <a:off x="372979" y="2268090"/>
            <a:ext cx="3697193" cy="3693319"/>
          </a:xfrm>
          <a:prstGeom prst="rect">
            <a:avLst/>
          </a:prstGeom>
          <a:noFill/>
        </p:spPr>
        <p:txBody>
          <a:bodyPr wrap="square" rtlCol="0">
            <a:spAutoFit/>
          </a:bodyPr>
          <a:lstStyle/>
          <a:p>
            <a:r>
              <a:rPr lang="en-US" dirty="0"/>
              <a:t>Examples:</a:t>
            </a:r>
          </a:p>
          <a:p>
            <a:endParaRPr lang="en-US" dirty="0"/>
          </a:p>
          <a:p>
            <a:r>
              <a:rPr lang="en-US" dirty="0"/>
              <a:t>Synapse Notebook</a:t>
            </a:r>
          </a:p>
          <a:p>
            <a:r>
              <a:rPr lang="en-US" dirty="0"/>
              <a:t>Synapse Spark job definition</a:t>
            </a:r>
          </a:p>
          <a:p>
            <a:r>
              <a:rPr lang="en-US" dirty="0"/>
              <a:t>Synapse SQL pool stored procedure</a:t>
            </a:r>
          </a:p>
          <a:p>
            <a:endParaRPr lang="en-US" dirty="0"/>
          </a:p>
          <a:p>
            <a:r>
              <a:rPr lang="en-US" dirty="0"/>
              <a:t>Databricks Notebook</a:t>
            </a:r>
          </a:p>
          <a:p>
            <a:r>
              <a:rPr lang="en-US" dirty="0"/>
              <a:t>Databricks Jar</a:t>
            </a:r>
          </a:p>
          <a:p>
            <a:r>
              <a:rPr lang="en-US" dirty="0"/>
              <a:t>Databricks Python</a:t>
            </a:r>
          </a:p>
          <a:p>
            <a:endParaRPr lang="en-US" dirty="0"/>
          </a:p>
          <a:p>
            <a:r>
              <a:rPr lang="en-US" dirty="0"/>
              <a:t>Machine Learning Batch Execution</a:t>
            </a:r>
          </a:p>
          <a:p>
            <a:r>
              <a:rPr lang="en-US" dirty="0"/>
              <a:t>Machine Learning Update Resource</a:t>
            </a:r>
          </a:p>
          <a:p>
            <a:r>
              <a:rPr lang="en-US" dirty="0"/>
              <a:t>Machine Learning Execute Pipeline</a:t>
            </a:r>
          </a:p>
        </p:txBody>
      </p:sp>
      <p:sp>
        <p:nvSpPr>
          <p:cNvPr id="8" name="TextBox 7">
            <a:extLst>
              <a:ext uri="{FF2B5EF4-FFF2-40B4-BE49-F238E27FC236}">
                <a16:creationId xmlns:a16="http://schemas.microsoft.com/office/drawing/2014/main" id="{4D8C4D54-9431-D849-B380-E4941F505C4E}"/>
              </a:ext>
            </a:extLst>
          </p:cNvPr>
          <p:cNvSpPr txBox="1"/>
          <p:nvPr/>
        </p:nvSpPr>
        <p:spPr>
          <a:xfrm>
            <a:off x="4956313" y="5251220"/>
            <a:ext cx="7235687" cy="1600438"/>
          </a:xfrm>
          <a:prstGeom prst="rect">
            <a:avLst/>
          </a:prstGeom>
          <a:noFill/>
        </p:spPr>
        <p:txBody>
          <a:bodyPr wrap="square" rtlCol="0">
            <a:spAutoFit/>
          </a:bodyPr>
          <a:lstStyle/>
          <a:p>
            <a:r>
              <a:rPr lang="en-US" sz="1400" dirty="0"/>
              <a:t> - </a:t>
            </a:r>
            <a:r>
              <a:rPr lang="en-US" sz="1400" dirty="0">
                <a:hlinkClick r:id="rId4"/>
              </a:rPr>
              <a:t>https://docs.microsoft.com/en-us/azure/data-factory/</a:t>
            </a:r>
            <a:endParaRPr lang="en-US" sz="1400" dirty="0"/>
          </a:p>
          <a:p>
            <a:r>
              <a:rPr lang="en-US" sz="1400" dirty="0"/>
              <a:t> - </a:t>
            </a:r>
            <a:r>
              <a:rPr lang="en-US" sz="1400" dirty="0">
                <a:hlinkClick r:id="rId5"/>
              </a:rPr>
              <a:t>https://docs.microsoft.com/en-us/azure/data-factory/transform-data-databricks-notebook</a:t>
            </a:r>
            <a:endParaRPr lang="en-US" sz="1400" dirty="0"/>
          </a:p>
          <a:p>
            <a:r>
              <a:rPr lang="en-US" sz="1400" dirty="0"/>
              <a:t> - </a:t>
            </a:r>
            <a:r>
              <a:rPr lang="en-US" sz="1400" dirty="0">
                <a:hlinkClick r:id="rId6"/>
              </a:rPr>
              <a:t>https://docs.microsoft.com/en-us/azure/data-factory/transform-data-databricks-jar</a:t>
            </a:r>
            <a:endParaRPr lang="en-US" sz="1400" dirty="0"/>
          </a:p>
          <a:p>
            <a:r>
              <a:rPr lang="en-US" sz="1400" dirty="0"/>
              <a:t> - </a:t>
            </a:r>
            <a:r>
              <a:rPr lang="en-US" sz="1400" dirty="0">
                <a:hlinkClick r:id="rId7"/>
              </a:rPr>
              <a:t>https://docs.microsoft.com/en-us/azure/data-factory/transform-data-databricks-python</a:t>
            </a:r>
            <a:r>
              <a:rPr lang="en-US" sz="1400" dirty="0"/>
              <a:t> </a:t>
            </a:r>
          </a:p>
          <a:p>
            <a:r>
              <a:rPr lang="en-US" sz="1400" dirty="0"/>
              <a:t> - </a:t>
            </a:r>
            <a:r>
              <a:rPr lang="en-US" sz="1400" dirty="0">
                <a:hlinkClick r:id="rId8"/>
              </a:rPr>
              <a:t>https://docs.microsoft.com/en-us/azure/data-factory/transform-data-using-machine-learning</a:t>
            </a:r>
            <a:r>
              <a:rPr lang="en-US" sz="1400" dirty="0"/>
              <a:t> </a:t>
            </a:r>
          </a:p>
          <a:p>
            <a:r>
              <a:rPr lang="en-US" sz="1400" dirty="0"/>
              <a:t> - </a:t>
            </a:r>
            <a:r>
              <a:rPr lang="en-US" sz="1400" dirty="0">
                <a:hlinkClick r:id="rId9"/>
              </a:rPr>
              <a:t>https://docs.microsoft.com/en-us/azure/data-factory/update-machine-learning-models</a:t>
            </a:r>
            <a:r>
              <a:rPr lang="en-US" sz="1400" dirty="0"/>
              <a:t> </a:t>
            </a:r>
          </a:p>
          <a:p>
            <a:r>
              <a:rPr lang="en-US" sz="1400" dirty="0"/>
              <a:t> - </a:t>
            </a:r>
            <a:r>
              <a:rPr lang="en-US" sz="1400" dirty="0">
                <a:hlinkClick r:id="rId10"/>
              </a:rPr>
              <a:t>https://docs.microsoft.com/en-us/azure/data-factory/transform-data-machine-learning-service</a:t>
            </a:r>
            <a:r>
              <a:rPr lang="en-US" sz="1400" dirty="0"/>
              <a:t> </a:t>
            </a:r>
          </a:p>
        </p:txBody>
      </p:sp>
    </p:spTree>
    <p:extLst>
      <p:ext uri="{BB962C8B-B14F-4D97-AF65-F5344CB8AC3E}">
        <p14:creationId xmlns:p14="http://schemas.microsoft.com/office/powerpoint/2010/main" val="900359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57DF9-F672-5A4A-9309-26178E0F7C94}"/>
              </a:ext>
            </a:extLst>
          </p:cNvPr>
          <p:cNvSpPr txBox="1"/>
          <p:nvPr/>
        </p:nvSpPr>
        <p:spPr>
          <a:xfrm>
            <a:off x="638844" y="1189544"/>
            <a:ext cx="9029494" cy="5047536"/>
          </a:xfrm>
          <a:prstGeom prst="rect">
            <a:avLst/>
          </a:prstGeom>
          <a:noFill/>
        </p:spPr>
        <p:txBody>
          <a:bodyPr wrap="square" rtlCol="0">
            <a:spAutoFit/>
          </a:bodyPr>
          <a:lstStyle/>
          <a:p>
            <a:r>
              <a:rPr lang="en-US" sz="1400" dirty="0"/>
              <a:t>Azure Synapse  Pricing</a:t>
            </a:r>
          </a:p>
          <a:p>
            <a:r>
              <a:rPr lang="en-US" sz="1400" dirty="0">
                <a:hlinkClick r:id="rId2"/>
              </a:rPr>
              <a:t>https://azure.microsoft.com/en-us/pricing/details/synapse-analytics/</a:t>
            </a:r>
            <a:r>
              <a:rPr lang="en-US" sz="1400" dirty="0"/>
              <a:t> </a:t>
            </a:r>
          </a:p>
          <a:p>
            <a:endParaRPr lang="en-US" sz="1400" dirty="0"/>
          </a:p>
          <a:p>
            <a:r>
              <a:rPr lang="en-US" sz="1400" dirty="0"/>
              <a:t>Azure Synapse Documentation:</a:t>
            </a:r>
          </a:p>
          <a:p>
            <a:r>
              <a:rPr lang="en-US" sz="1400" dirty="0">
                <a:hlinkClick r:id="rId3"/>
              </a:rPr>
              <a:t>https://docs.microsoft.com/en-us/azure/synapse-analytics/</a:t>
            </a:r>
            <a:r>
              <a:rPr lang="en-US" sz="1400" dirty="0"/>
              <a:t> </a:t>
            </a:r>
          </a:p>
          <a:p>
            <a:endParaRPr lang="en-US" sz="1400" dirty="0"/>
          </a:p>
          <a:p>
            <a:r>
              <a:rPr lang="en-US" sz="1400" dirty="0"/>
              <a:t>Good one-page tutorial on using </a:t>
            </a:r>
            <a:r>
              <a:rPr lang="en-US" sz="1400" dirty="0" err="1"/>
              <a:t>pyspark</a:t>
            </a:r>
            <a:r>
              <a:rPr lang="en-US" sz="1400" dirty="0"/>
              <a:t> notebook:</a:t>
            </a:r>
          </a:p>
          <a:p>
            <a:r>
              <a:rPr lang="en-US" sz="1400" dirty="0">
                <a:hlinkClick r:id="rId4"/>
              </a:rPr>
              <a:t>https://docs.microsoft.com/en-us/azure/synapse-analytics/spark/apache-spark-development-using-notebooks</a:t>
            </a:r>
            <a:endParaRPr lang="en-US" sz="1400" dirty="0"/>
          </a:p>
          <a:p>
            <a:endParaRPr lang="en-US" sz="1400" dirty="0"/>
          </a:p>
          <a:p>
            <a:r>
              <a:rPr lang="en-US" sz="1400" dirty="0"/>
              <a:t>Sample notebooks:</a:t>
            </a:r>
          </a:p>
          <a:p>
            <a:r>
              <a:rPr lang="en-US" sz="1400" dirty="0">
                <a:hlinkClick r:id="rId5"/>
              </a:rPr>
              <a:t>https://github.com/Azure-Samples/Synapse/tree/main/Notebooks</a:t>
            </a:r>
            <a:endParaRPr lang="en-US" sz="1400" dirty="0"/>
          </a:p>
          <a:p>
            <a:endParaRPr lang="en-US" sz="1400" dirty="0"/>
          </a:p>
          <a:p>
            <a:r>
              <a:rPr lang="en-US" sz="1400" dirty="0"/>
              <a:t>Visualize data</a:t>
            </a:r>
          </a:p>
          <a:p>
            <a:r>
              <a:rPr lang="en-US" sz="1400" dirty="0">
                <a:hlinkClick r:id="rId6"/>
              </a:rPr>
              <a:t>https://docs.microsoft.com/en-us/azure/synapse-analytics/spark/apache-spark-data-visualization-tutorial</a:t>
            </a:r>
            <a:r>
              <a:rPr lang="en-US" sz="1400" dirty="0"/>
              <a:t> </a:t>
            </a:r>
          </a:p>
          <a:p>
            <a:endParaRPr lang="en-US" sz="1400" dirty="0"/>
          </a:p>
          <a:p>
            <a:r>
              <a:rPr lang="en-US" sz="1400" dirty="0"/>
              <a:t>Apache Spark:</a:t>
            </a:r>
          </a:p>
          <a:p>
            <a:r>
              <a:rPr lang="en-US" sz="1400" dirty="0">
                <a:hlinkClick r:id="rId7"/>
              </a:rPr>
              <a:t>https://en.wikipedia.org/wiki/Apache_Spark</a:t>
            </a:r>
            <a:r>
              <a:rPr lang="en-US" sz="1400" dirty="0"/>
              <a:t> </a:t>
            </a:r>
          </a:p>
          <a:p>
            <a:endParaRPr lang="en-US" sz="1400" dirty="0"/>
          </a:p>
          <a:p>
            <a:r>
              <a:rPr lang="en-US" sz="1400" dirty="0"/>
              <a:t>Accessing files in Azure Gen2 storage:</a:t>
            </a:r>
          </a:p>
          <a:p>
            <a:r>
              <a:rPr lang="en-US" sz="1400" dirty="0">
                <a:hlinkClick r:id="rId8"/>
              </a:rPr>
              <a:t>https://github.com/Azure-Samples/Synapse/blob/main/Notebooks/PySpark/01%20Read%20and%20write%20data%20from%20Azure%20Data%20Lake%20Storage%20Gen2.ipynb</a:t>
            </a:r>
            <a:r>
              <a:rPr lang="en-US" sz="1400" dirty="0"/>
              <a:t> </a:t>
            </a:r>
          </a:p>
          <a:p>
            <a:endParaRPr lang="en-US" sz="1400" dirty="0"/>
          </a:p>
        </p:txBody>
      </p:sp>
      <p:sp>
        <p:nvSpPr>
          <p:cNvPr id="3" name="TextBox 2">
            <a:extLst>
              <a:ext uri="{FF2B5EF4-FFF2-40B4-BE49-F238E27FC236}">
                <a16:creationId xmlns:a16="http://schemas.microsoft.com/office/drawing/2014/main" id="{CD4D846F-DE81-DC48-AD86-C5318517F303}"/>
              </a:ext>
            </a:extLst>
          </p:cNvPr>
          <p:cNvSpPr txBox="1"/>
          <p:nvPr/>
        </p:nvSpPr>
        <p:spPr>
          <a:xfrm>
            <a:off x="1463826" y="272410"/>
            <a:ext cx="6251790" cy="523220"/>
          </a:xfrm>
          <a:prstGeom prst="rect">
            <a:avLst/>
          </a:prstGeom>
          <a:noFill/>
        </p:spPr>
        <p:txBody>
          <a:bodyPr wrap="square" rtlCol="0">
            <a:spAutoFit/>
          </a:bodyPr>
          <a:lstStyle/>
          <a:p>
            <a:r>
              <a:rPr lang="en-US" sz="2800" b="1" dirty="0"/>
              <a:t>Azure Synapse Pricing and Docs</a:t>
            </a:r>
          </a:p>
        </p:txBody>
      </p:sp>
      <p:pic>
        <p:nvPicPr>
          <p:cNvPr id="4" name="Picture 2" descr="Official Azure Icon Set">
            <a:extLst>
              <a:ext uri="{FF2B5EF4-FFF2-40B4-BE49-F238E27FC236}">
                <a16:creationId xmlns:a16="http://schemas.microsoft.com/office/drawing/2014/main" id="{F449AF1C-ED16-6144-B0E7-18C0FC221687}"/>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38844" y="12152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28515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F24A4CB-AFAA-7F41-BCCE-3BB4D32B9131}"/>
              </a:ext>
            </a:extLst>
          </p:cNvPr>
          <p:cNvSpPr txBox="1"/>
          <p:nvPr/>
        </p:nvSpPr>
        <p:spPr>
          <a:xfrm>
            <a:off x="2174794" y="683859"/>
            <a:ext cx="7303502" cy="3939540"/>
          </a:xfrm>
          <a:prstGeom prst="rect">
            <a:avLst/>
          </a:prstGeom>
          <a:noFill/>
        </p:spPr>
        <p:txBody>
          <a:bodyPr wrap="square" rtlCol="0">
            <a:spAutoFit/>
          </a:bodyPr>
          <a:lstStyle/>
          <a:p>
            <a:r>
              <a:rPr lang="en-US" sz="1000" dirty="0"/>
              <a:t>Tutorial and Lab (step-by-step)</a:t>
            </a:r>
          </a:p>
          <a:p>
            <a:r>
              <a:rPr lang="en-US" sz="1000" dirty="0"/>
              <a:t> - </a:t>
            </a:r>
            <a:r>
              <a:rPr lang="en-US" sz="1000" dirty="0">
                <a:hlinkClick r:id="rId2"/>
              </a:rPr>
              <a:t>https://github.com/microsoft/MCW-Azure-Synapse-Analytics-and-AI</a:t>
            </a:r>
            <a:r>
              <a:rPr lang="en-US" sz="1000" dirty="0"/>
              <a:t> </a:t>
            </a:r>
          </a:p>
          <a:p>
            <a:r>
              <a:rPr lang="en-US" sz="1000" dirty="0"/>
              <a:t> - </a:t>
            </a:r>
            <a:r>
              <a:rPr lang="en-US" sz="1000" dirty="0">
                <a:hlinkClick r:id="rId3"/>
              </a:rPr>
              <a:t>https://github.com/microsoft/MCW-Azure-Synapse-Analytics-and-AI/blob/master/Hands-on%20lab/HOL%20step-by%20step%20-%20Azure%20Synapse%20Analytics%20and%20AI.md</a:t>
            </a:r>
            <a:r>
              <a:rPr lang="en-US" sz="1000" dirty="0"/>
              <a:t> </a:t>
            </a:r>
          </a:p>
          <a:p>
            <a:br>
              <a:rPr lang="en-US" sz="1000" dirty="0"/>
            </a:br>
            <a:r>
              <a:rPr lang="en-US" sz="1000" dirty="0"/>
              <a:t>Note: MSFT provides this as Free training – you need to get credentials from them, </a:t>
            </a:r>
          </a:p>
          <a:p>
            <a:r>
              <a:rPr lang="en-US" sz="1000" dirty="0"/>
              <a:t>log-in to the Azure portal </a:t>
            </a:r>
            <a:r>
              <a:rPr lang="en-US" sz="1000" dirty="0">
                <a:hlinkClick r:id="rId4"/>
              </a:rPr>
              <a:t>https://portal.azure.com/</a:t>
            </a:r>
            <a:r>
              <a:rPr lang="en-US" sz="1000" dirty="0"/>
              <a:t> with provided credentials.</a:t>
            </a:r>
          </a:p>
          <a:p>
            <a:endParaRPr lang="en-US" sz="1000" dirty="0"/>
          </a:p>
          <a:p>
            <a:r>
              <a:rPr lang="en-US" sz="1000" dirty="0"/>
              <a:t>Note - use incognito mode in Chrome, allow all cookies, stop all ad-blockers.</a:t>
            </a:r>
          </a:p>
          <a:p>
            <a:endParaRPr lang="en-US" sz="1000" dirty="0"/>
          </a:p>
          <a:p>
            <a:r>
              <a:rPr lang="en-US" sz="1000" dirty="0"/>
              <a:t>Notes: Three similar serverless solutions: </a:t>
            </a:r>
          </a:p>
          <a:p>
            <a:pPr marL="171450" indent="-171450">
              <a:buFont typeface="Arial" panose="020B0604020202020204" pitchFamily="34" charset="0"/>
              <a:buChar char="•"/>
            </a:pPr>
            <a:r>
              <a:rPr lang="en-US" sz="1000" dirty="0"/>
              <a:t>Azure Serverless, </a:t>
            </a:r>
          </a:p>
          <a:p>
            <a:pPr marL="171450" indent="-171450">
              <a:buFont typeface="Arial" panose="020B0604020202020204" pitchFamily="34" charset="0"/>
              <a:buChar char="•"/>
            </a:pPr>
            <a:r>
              <a:rPr lang="en-US" sz="1000" dirty="0"/>
              <a:t>Google </a:t>
            </a:r>
            <a:r>
              <a:rPr lang="en-US" sz="1000" dirty="0" err="1"/>
              <a:t>BigQuery</a:t>
            </a:r>
            <a:endParaRPr lang="en-US" sz="1000" dirty="0"/>
          </a:p>
          <a:p>
            <a:pPr marL="171450" indent="-171450">
              <a:buFont typeface="Arial" panose="020B0604020202020204" pitchFamily="34" charset="0"/>
              <a:buChar char="•"/>
            </a:pPr>
            <a:r>
              <a:rPr lang="en-US" sz="1000" dirty="0"/>
              <a:t>AWS Athena</a:t>
            </a:r>
          </a:p>
          <a:p>
            <a:endParaRPr lang="en-US" sz="1000" dirty="0"/>
          </a:p>
          <a:p>
            <a:r>
              <a:rPr lang="en-US" sz="1000" dirty="0"/>
              <a:t>Best practices for serverless SQL pool:</a:t>
            </a:r>
            <a:br>
              <a:rPr lang="en-US" sz="1000" dirty="0"/>
            </a:br>
            <a:r>
              <a:rPr lang="en-US" sz="1000" dirty="0"/>
              <a:t> - </a:t>
            </a:r>
            <a:r>
              <a:rPr lang="en-US" sz="1000" dirty="0">
                <a:hlinkClick r:id="rId5"/>
              </a:rPr>
              <a:t>https://docs.microsoft.com/en-us/azure/synapse-analytics/sql/best-practices-sql-on-demand</a:t>
            </a:r>
            <a:r>
              <a:rPr lang="en-US" sz="1000" dirty="0"/>
              <a:t> </a:t>
            </a:r>
          </a:p>
          <a:p>
            <a:r>
              <a:rPr lang="en-US" sz="1000" dirty="0"/>
              <a:t>Capacity limits for dedicated SQL pool in Azure Synapse Analytics:</a:t>
            </a:r>
            <a:br>
              <a:rPr lang="en-US" sz="1000" dirty="0"/>
            </a:br>
            <a:r>
              <a:rPr lang="en-US" sz="1000" dirty="0"/>
              <a:t> - </a:t>
            </a:r>
            <a:r>
              <a:rPr lang="en-US" sz="1000" dirty="0">
                <a:hlinkClick r:id="rId6"/>
              </a:rPr>
              <a:t>https://docs.microsoft.com/en-us/azure/synapse-analytics/sql-data-warehouse/sql-data-warehouse-service-capacity-limits</a:t>
            </a:r>
            <a:r>
              <a:rPr lang="en-US" sz="1000" dirty="0"/>
              <a:t> </a:t>
            </a:r>
          </a:p>
          <a:p>
            <a:endParaRPr lang="en-US" sz="1000" dirty="0"/>
          </a:p>
          <a:p>
            <a:r>
              <a:rPr lang="en-US" sz="1000" dirty="0"/>
              <a:t>REST APIs for dedicated SQL pool (formerly SQL DW) in Azure Synapse Analytics:</a:t>
            </a:r>
            <a:br>
              <a:rPr lang="en-US" sz="1000" dirty="0"/>
            </a:br>
            <a:r>
              <a:rPr lang="en-US" sz="1000" dirty="0"/>
              <a:t> - </a:t>
            </a:r>
            <a:r>
              <a:rPr lang="en-US" sz="1000" dirty="0">
                <a:hlinkClick r:id="rId7"/>
              </a:rPr>
              <a:t>https://docs.microsoft.com/en-us/azure/synapse-analytics/sql-data-warehouse/sql-data-warehouse-manage-compute-rest-api</a:t>
            </a:r>
            <a:r>
              <a:rPr lang="en-US" sz="1000" dirty="0"/>
              <a:t> </a:t>
            </a:r>
          </a:p>
          <a:p>
            <a:endParaRPr lang="en-US" sz="1000" dirty="0"/>
          </a:p>
          <a:p>
            <a:r>
              <a:rPr lang="en-US" sz="1000" dirty="0"/>
              <a:t>Azure Machine Learning Tutorials:</a:t>
            </a:r>
          </a:p>
          <a:p>
            <a:r>
              <a:rPr lang="en-US" sz="1000" dirty="0"/>
              <a:t> - </a:t>
            </a:r>
            <a:r>
              <a:rPr lang="en-US" sz="1000" dirty="0">
                <a:hlinkClick r:id="rId8"/>
              </a:rPr>
              <a:t>https://github.com/Azure/MachineLearningNotebooks/tree/master/tutorials</a:t>
            </a:r>
            <a:r>
              <a:rPr lang="en-US" sz="1000" dirty="0"/>
              <a:t>  - </a:t>
            </a:r>
          </a:p>
        </p:txBody>
      </p:sp>
      <p:sp>
        <p:nvSpPr>
          <p:cNvPr id="2" name="TextBox 1">
            <a:extLst>
              <a:ext uri="{FF2B5EF4-FFF2-40B4-BE49-F238E27FC236}">
                <a16:creationId xmlns:a16="http://schemas.microsoft.com/office/drawing/2014/main" id="{7D991D5B-D59E-CB47-993D-5B57B6F3512D}"/>
              </a:ext>
            </a:extLst>
          </p:cNvPr>
          <p:cNvSpPr txBox="1"/>
          <p:nvPr/>
        </p:nvSpPr>
        <p:spPr>
          <a:xfrm>
            <a:off x="2174794" y="49428"/>
            <a:ext cx="5758308" cy="523220"/>
          </a:xfrm>
          <a:prstGeom prst="rect">
            <a:avLst/>
          </a:prstGeom>
          <a:noFill/>
        </p:spPr>
        <p:txBody>
          <a:bodyPr wrap="none" rtlCol="0">
            <a:spAutoFit/>
          </a:bodyPr>
          <a:lstStyle/>
          <a:p>
            <a:r>
              <a:rPr lang="en-US" sz="2800" b="1" dirty="0"/>
              <a:t>Azure Synapse Analytics and AI</a:t>
            </a:r>
            <a:r>
              <a:rPr lang="en-US" sz="2800" dirty="0"/>
              <a:t> </a:t>
            </a:r>
          </a:p>
        </p:txBody>
      </p:sp>
      <p:pic>
        <p:nvPicPr>
          <p:cNvPr id="4" name="Picture 2" descr="Official Azure Icon Set">
            <a:extLst>
              <a:ext uri="{FF2B5EF4-FFF2-40B4-BE49-F238E27FC236}">
                <a16:creationId xmlns:a16="http://schemas.microsoft.com/office/drawing/2014/main" id="{D5B27D42-F47E-784D-AFE9-EA77BF267D6C}"/>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55444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44E043F-3086-DE45-9869-F3F26387AC47}"/>
              </a:ext>
            </a:extLst>
          </p:cNvPr>
          <p:cNvSpPr txBox="1"/>
          <p:nvPr/>
        </p:nvSpPr>
        <p:spPr>
          <a:xfrm>
            <a:off x="0" y="0"/>
            <a:ext cx="6808274" cy="523220"/>
          </a:xfrm>
          <a:prstGeom prst="rect">
            <a:avLst/>
          </a:prstGeom>
          <a:noFill/>
        </p:spPr>
        <p:txBody>
          <a:bodyPr wrap="none" rtlCol="0">
            <a:spAutoFit/>
          </a:bodyPr>
          <a:lstStyle/>
          <a:p>
            <a:r>
              <a:rPr lang="en-US" sz="2800" b="1" dirty="0"/>
              <a:t>Running Models from SQL or Power BI</a:t>
            </a:r>
            <a:endParaRPr lang="en-US" sz="2800" dirty="0"/>
          </a:p>
        </p:txBody>
      </p:sp>
      <p:sp>
        <p:nvSpPr>
          <p:cNvPr id="3" name="TextBox 2">
            <a:extLst>
              <a:ext uri="{FF2B5EF4-FFF2-40B4-BE49-F238E27FC236}">
                <a16:creationId xmlns:a16="http://schemas.microsoft.com/office/drawing/2014/main" id="{D0F30B04-8E2A-954D-B6E0-2B707A893A04}"/>
              </a:ext>
            </a:extLst>
          </p:cNvPr>
          <p:cNvSpPr txBox="1"/>
          <p:nvPr/>
        </p:nvSpPr>
        <p:spPr>
          <a:xfrm>
            <a:off x="213360" y="515972"/>
            <a:ext cx="5394960" cy="5693866"/>
          </a:xfrm>
          <a:prstGeom prst="rect">
            <a:avLst/>
          </a:prstGeom>
          <a:noFill/>
        </p:spPr>
        <p:txBody>
          <a:bodyPr wrap="square" rtlCol="0">
            <a:spAutoFit/>
          </a:bodyPr>
          <a:lstStyle/>
          <a:p>
            <a:r>
              <a:rPr lang="en-US" sz="1400" b="1" dirty="0">
                <a:solidFill>
                  <a:srgbClr val="FF0000"/>
                </a:solidFill>
              </a:rPr>
              <a:t>Trained Model can be registered in SQL as a function ! </a:t>
            </a:r>
          </a:p>
          <a:p>
            <a:endParaRPr lang="en-US" sz="1400" dirty="0"/>
          </a:p>
          <a:p>
            <a:r>
              <a:rPr lang="en-US" sz="1400" dirty="0"/>
              <a:t>Recommended approach: </a:t>
            </a:r>
          </a:p>
          <a:p>
            <a:pPr marL="342900" lvl="4" indent="-342900">
              <a:buFont typeface="+mj-lt"/>
              <a:buAutoNum type="arabicPeriod"/>
            </a:pPr>
            <a:r>
              <a:rPr lang="en-US" sz="1400" b="1" dirty="0">
                <a:solidFill>
                  <a:srgbClr val="FF0000"/>
                </a:solidFill>
              </a:rPr>
              <a:t>pickle file</a:t>
            </a:r>
            <a:r>
              <a:rPr lang="en-US" sz="1400" dirty="0"/>
              <a:t> of the model, </a:t>
            </a:r>
          </a:p>
          <a:p>
            <a:pPr marL="342900" lvl="4" indent="-342900">
              <a:buFont typeface="+mj-lt"/>
              <a:buAutoNum type="arabicPeriod"/>
            </a:pPr>
            <a:r>
              <a:rPr lang="en-US" sz="1400" dirty="0"/>
              <a:t>convert to </a:t>
            </a:r>
            <a:r>
              <a:rPr lang="en-US" sz="1400" b="1" dirty="0">
                <a:solidFill>
                  <a:srgbClr val="FF0000"/>
                </a:solidFill>
              </a:rPr>
              <a:t>ONNX</a:t>
            </a:r>
            <a:r>
              <a:rPr lang="en-US" sz="1400" dirty="0"/>
              <a:t> (</a:t>
            </a:r>
            <a:r>
              <a:rPr lang="en-US" sz="1400" dirty="0" err="1">
                <a:hlinkClick r:id="rId2"/>
              </a:rPr>
              <a:t>onnx.ai</a:t>
            </a:r>
            <a:r>
              <a:rPr lang="en-US" sz="1400" dirty="0"/>
              <a:t> - Open Neural Network Exchange) </a:t>
            </a:r>
          </a:p>
          <a:p>
            <a:pPr marL="342900" lvl="4" indent="-342900">
              <a:buFont typeface="+mj-lt"/>
              <a:buAutoNum type="arabicPeriod"/>
            </a:pPr>
            <a:r>
              <a:rPr lang="en-US" sz="1400" dirty="0"/>
              <a:t>use it from SQL server: </a:t>
            </a:r>
            <a:br>
              <a:rPr lang="en-US" sz="1400" dirty="0"/>
            </a:br>
            <a:r>
              <a:rPr lang="en-US" sz="1400" dirty="0"/>
              <a:t> - </a:t>
            </a:r>
            <a:r>
              <a:rPr lang="en-US" sz="1400" dirty="0">
                <a:hlinkClick r:id="rId3"/>
              </a:rPr>
              <a:t>https://docs.microsoft.com/en-us/azure/synapse-analytics/sql-data-warehouse/sql-data-warehouse-predict</a:t>
            </a:r>
            <a:endParaRPr lang="en-US" sz="1400" dirty="0"/>
          </a:p>
          <a:p>
            <a:endParaRPr lang="en-US" sz="1400" dirty="0"/>
          </a:p>
          <a:p>
            <a:r>
              <a:rPr lang="en-US" sz="1400" dirty="0"/>
              <a:t>Alternatively:</a:t>
            </a:r>
          </a:p>
          <a:p>
            <a:r>
              <a:rPr lang="en-US" sz="1400" dirty="0"/>
              <a:t>create a </a:t>
            </a:r>
            <a:r>
              <a:rPr lang="en-US" sz="1400" b="1" dirty="0">
                <a:solidFill>
                  <a:srgbClr val="FF0000"/>
                </a:solidFill>
              </a:rPr>
              <a:t>stored procedure</a:t>
            </a:r>
            <a:r>
              <a:rPr lang="en-US" sz="1400" dirty="0"/>
              <a:t> to get the data,</a:t>
            </a:r>
          </a:p>
          <a:p>
            <a:r>
              <a:rPr lang="en-US" sz="1400" dirty="0"/>
              <a:t>and then </a:t>
            </a:r>
            <a:r>
              <a:rPr lang="en-US" sz="1400" b="1" dirty="0">
                <a:solidFill>
                  <a:srgbClr val="FF0000"/>
                </a:solidFill>
              </a:rPr>
              <a:t>invoke model via cursor</a:t>
            </a:r>
          </a:p>
          <a:p>
            <a:endParaRPr lang="en-US" sz="1400" dirty="0"/>
          </a:p>
          <a:p>
            <a:r>
              <a:rPr lang="en-US" sz="1400" dirty="0"/>
              <a:t>Also the model may be invoked via </a:t>
            </a:r>
            <a:r>
              <a:rPr lang="en-US" sz="1400" b="1" dirty="0">
                <a:solidFill>
                  <a:srgbClr val="FF0000"/>
                </a:solidFill>
              </a:rPr>
              <a:t>REST API endpoint</a:t>
            </a:r>
            <a:r>
              <a:rPr lang="en-US" sz="1400" dirty="0"/>
              <a:t>.</a:t>
            </a:r>
          </a:p>
          <a:p>
            <a:endParaRPr lang="en-US" sz="1400" dirty="0"/>
          </a:p>
          <a:p>
            <a:r>
              <a:rPr lang="en-US" sz="1400" dirty="0"/>
              <a:t>Invoke model from </a:t>
            </a:r>
            <a:r>
              <a:rPr lang="en-US" sz="1400" dirty="0" err="1"/>
              <a:t>PowerBI</a:t>
            </a:r>
            <a:r>
              <a:rPr lang="en-US" sz="1400" dirty="0"/>
              <a:t>:</a:t>
            </a:r>
          </a:p>
          <a:p>
            <a:r>
              <a:rPr lang="en-US" sz="1400" dirty="0"/>
              <a:t> - </a:t>
            </a:r>
            <a:r>
              <a:rPr lang="en-US" sz="1400" dirty="0">
                <a:hlinkClick r:id="rId4"/>
              </a:rPr>
              <a:t>https://github.com/alex-nogue/Machine_Learning_in_Power_BI#invoke-a-model-in-power-bi-using-azure-ml-service</a:t>
            </a:r>
            <a:r>
              <a:rPr lang="en-US" sz="1400" dirty="0"/>
              <a:t> </a:t>
            </a:r>
          </a:p>
          <a:p>
            <a:endParaRPr lang="en-US" sz="1400" dirty="0"/>
          </a:p>
          <a:p>
            <a:r>
              <a:rPr lang="en-US" sz="1400" b="1" dirty="0">
                <a:solidFill>
                  <a:srgbClr val="FF0000"/>
                </a:solidFill>
              </a:rPr>
              <a:t>Three Ways to Run ML on SQL Server</a:t>
            </a:r>
            <a:r>
              <a:rPr lang="en-US" sz="1400" dirty="0"/>
              <a:t> </a:t>
            </a:r>
          </a:p>
          <a:p>
            <a:pPr marL="285750" indent="-285750">
              <a:buFont typeface="Arial" panose="020B0604020202020204" pitchFamily="34" charset="0"/>
              <a:buChar char="•"/>
            </a:pPr>
            <a:r>
              <a:rPr lang="en-US" sz="1400" dirty="0"/>
              <a:t>ML Service</a:t>
            </a:r>
          </a:p>
          <a:p>
            <a:pPr marL="285750" indent="-285750">
              <a:buFont typeface="Arial" panose="020B0604020202020204" pitchFamily="34" charset="0"/>
              <a:buChar char="•"/>
            </a:pPr>
            <a:r>
              <a:rPr lang="en-US" sz="1400" dirty="0"/>
              <a:t>native PREDICT</a:t>
            </a:r>
          </a:p>
          <a:p>
            <a:pPr marL="285750" indent="-285750">
              <a:buFont typeface="Arial" panose="020B0604020202020204" pitchFamily="34" charset="0"/>
              <a:buChar char="•"/>
            </a:pPr>
            <a:r>
              <a:rPr lang="en-US" sz="1400" dirty="0"/>
              <a:t>Remote Compute Context</a:t>
            </a:r>
          </a:p>
          <a:p>
            <a:r>
              <a:rPr lang="en-US" sz="1400" dirty="0"/>
              <a:t> - </a:t>
            </a:r>
            <a:r>
              <a:rPr lang="en-US" sz="1400" dirty="0">
                <a:hlinkClick r:id="rId5"/>
              </a:rPr>
              <a:t>https://tsmatz.wordpress.com/2018/03/02/patterns-sql-server-machine-learning-services-r-and-python/</a:t>
            </a:r>
            <a:r>
              <a:rPr lang="en-US" sz="1400" dirty="0"/>
              <a:t> </a:t>
            </a:r>
          </a:p>
        </p:txBody>
      </p:sp>
      <p:sp>
        <p:nvSpPr>
          <p:cNvPr id="4" name="TextBox 3">
            <a:extLst>
              <a:ext uri="{FF2B5EF4-FFF2-40B4-BE49-F238E27FC236}">
                <a16:creationId xmlns:a16="http://schemas.microsoft.com/office/drawing/2014/main" id="{DDE8EF1E-C15B-B040-A4F7-855A7595A1D3}"/>
              </a:ext>
            </a:extLst>
          </p:cNvPr>
          <p:cNvSpPr txBox="1"/>
          <p:nvPr/>
        </p:nvSpPr>
        <p:spPr>
          <a:xfrm>
            <a:off x="6899714" y="358110"/>
            <a:ext cx="5261806" cy="6355586"/>
          </a:xfrm>
          <a:prstGeom prst="rect">
            <a:avLst/>
          </a:prstGeom>
          <a:noFill/>
        </p:spPr>
        <p:txBody>
          <a:bodyPr wrap="square" rtlCol="0">
            <a:spAutoFit/>
          </a:bodyPr>
          <a:lstStyle/>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Sample table schema for storing a model and related data</a:t>
            </a:r>
          </a:p>
          <a:p>
            <a:endPar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CREATE TABLE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dbo</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].[Models]</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[Id] [int] IDENTITY(1,1) NOT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[Model]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varbinary</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](max)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[Description] [varchar](200) NULL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DISTRIBUTION = ROUND_ROBIN,</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HEAP</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GO</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Copy command to load hexadecimal string of the model </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from Azure Data Lake storage location</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COPY INTO [Models] (Model)</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FROM '&lt;enter your storage location&gt;'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FILE_TYPE = 'CSV',</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CREDENTIAL=(IDENTITY='access-id', SECRET='storage-key')</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a:t>
            </a:r>
          </a:p>
          <a:p>
            <a:r>
              <a:rPr lang="en-US" sz="1100" b="1" dirty="0">
                <a:solidFill>
                  <a:srgbClr val="00B050"/>
                </a:solidFill>
                <a:latin typeface="Menlo" panose="020B0609030804020204" pitchFamily="49" charset="0"/>
                <a:ea typeface="Menlo" panose="020B0609030804020204" pitchFamily="49" charset="0"/>
                <a:cs typeface="Menlo" panose="020B0609030804020204" pitchFamily="49" charset="0"/>
              </a:rPr>
              <a:t>-- Query for ML predictions</a:t>
            </a:r>
          </a:p>
          <a:p>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SELECT d.*,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p.Score</a:t>
            </a:r>
            <a:endPar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endParaRP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FROM PREDICT(</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MODEL = (SELECT Model FROM Models WHERE Id = 1),</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DATA = </a:t>
            </a:r>
            <a:r>
              <a:rPr lang="en-US" sz="1100" b="1" dirty="0" err="1">
                <a:solidFill>
                  <a:srgbClr val="0070C0"/>
                </a:solidFill>
                <a:latin typeface="Menlo" panose="020B0609030804020204" pitchFamily="49" charset="0"/>
                <a:ea typeface="Menlo" panose="020B0609030804020204" pitchFamily="49" charset="0"/>
                <a:cs typeface="Menlo" panose="020B0609030804020204" pitchFamily="49" charset="0"/>
              </a:rPr>
              <a:t>dbo.mytable</a:t>
            </a:r>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AS d,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   RUNTIME = ONNX) </a:t>
            </a:r>
          </a:p>
          <a:p>
            <a:r>
              <a:rPr lang="en-US" sz="1100" b="1" dirty="0">
                <a:solidFill>
                  <a:srgbClr val="0070C0"/>
                </a:solidFill>
                <a:latin typeface="Menlo" panose="020B0609030804020204" pitchFamily="49" charset="0"/>
                <a:ea typeface="Menlo" panose="020B0609030804020204" pitchFamily="49" charset="0"/>
                <a:cs typeface="Menlo" panose="020B0609030804020204" pitchFamily="49" charset="0"/>
              </a:rPr>
              <a:t>WITH (Score float) AS p;</a:t>
            </a:r>
          </a:p>
        </p:txBody>
      </p:sp>
    </p:spTree>
    <p:extLst>
      <p:ext uri="{BB962C8B-B14F-4D97-AF65-F5344CB8AC3E}">
        <p14:creationId xmlns:p14="http://schemas.microsoft.com/office/powerpoint/2010/main" val="2251542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24;p18">
            <a:extLst>
              <a:ext uri="{FF2B5EF4-FFF2-40B4-BE49-F238E27FC236}">
                <a16:creationId xmlns:a16="http://schemas.microsoft.com/office/drawing/2014/main" id="{C340AF92-2A69-5145-96CA-CA4D5FDA7741}"/>
              </a:ext>
            </a:extLst>
          </p:cNvPr>
          <p:cNvSpPr txBox="1"/>
          <p:nvPr/>
        </p:nvSpPr>
        <p:spPr>
          <a:xfrm>
            <a:off x="0" y="166451"/>
            <a:ext cx="7663800" cy="1051200"/>
          </a:xfrm>
          <a:prstGeom prst="rect">
            <a:avLst/>
          </a:prstGeom>
          <a:noFill/>
          <a:ln>
            <a:noFill/>
          </a:ln>
        </p:spPr>
        <p:txBody>
          <a:bodyPr spcFirstLastPara="1" wrap="square" lIns="91425" tIns="45700" rIns="91425" bIns="45700" anchor="t" anchorCtr="0">
            <a:noAutofit/>
          </a:bodyPr>
          <a:lstStyle/>
          <a:p>
            <a:pPr lvl="0"/>
            <a:r>
              <a:rPr lang="en-US" sz="4800" b="1" dirty="0">
                <a:solidFill>
                  <a:schemeClr val="dk1"/>
                </a:solidFill>
                <a:latin typeface="Calibri"/>
                <a:ea typeface="Calibri"/>
                <a:cs typeface="Calibri"/>
                <a:sym typeface="Calibri"/>
              </a:rPr>
              <a:t>“AI is Life Extinction Event ?”</a:t>
            </a:r>
            <a:endParaRPr sz="4800" dirty="0"/>
          </a:p>
        </p:txBody>
      </p:sp>
      <p:pic>
        <p:nvPicPr>
          <p:cNvPr id="3" name="Picture 2">
            <a:extLst>
              <a:ext uri="{FF2B5EF4-FFF2-40B4-BE49-F238E27FC236}">
                <a16:creationId xmlns:a16="http://schemas.microsoft.com/office/drawing/2014/main" id="{DFF59284-EEF9-8B4F-AAEA-9553B997424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8482" y="1217651"/>
            <a:ext cx="4708955" cy="3139303"/>
          </a:xfrm>
          <a:prstGeom prst="rect">
            <a:avLst/>
          </a:prstGeom>
        </p:spPr>
      </p:pic>
      <p:sp>
        <p:nvSpPr>
          <p:cNvPr id="4" name="Google Shape;124;p18">
            <a:extLst>
              <a:ext uri="{FF2B5EF4-FFF2-40B4-BE49-F238E27FC236}">
                <a16:creationId xmlns:a16="http://schemas.microsoft.com/office/drawing/2014/main" id="{E60AFDC3-278A-2049-ABDC-F253A1BDA35E}"/>
              </a:ext>
            </a:extLst>
          </p:cNvPr>
          <p:cNvSpPr txBox="1"/>
          <p:nvPr/>
        </p:nvSpPr>
        <p:spPr>
          <a:xfrm>
            <a:off x="7019465" y="2105122"/>
            <a:ext cx="4397700" cy="1051200"/>
          </a:xfrm>
          <a:prstGeom prst="rect">
            <a:avLst/>
          </a:prstGeom>
          <a:noFill/>
          <a:ln>
            <a:noFill/>
          </a:ln>
        </p:spPr>
        <p:txBody>
          <a:bodyPr spcFirstLastPara="1" wrap="square" lIns="91425" tIns="45700" rIns="91425" bIns="45700" anchor="t" anchorCtr="0">
            <a:noAutofit/>
          </a:bodyPr>
          <a:lstStyle/>
          <a:p>
            <a:pPr lvl="0"/>
            <a:r>
              <a:rPr lang="en-US" sz="4800" b="1" dirty="0">
                <a:solidFill>
                  <a:schemeClr val="dk1"/>
                </a:solidFill>
                <a:latin typeface="Calibri"/>
                <a:ea typeface="Calibri"/>
                <a:cs typeface="Calibri"/>
                <a:sym typeface="Calibri"/>
              </a:rPr>
              <a:t>“AI - Tsunami ?”</a:t>
            </a:r>
            <a:endParaRPr sz="4800" dirty="0"/>
          </a:p>
        </p:txBody>
      </p:sp>
      <p:pic>
        <p:nvPicPr>
          <p:cNvPr id="5" name="Picture 4">
            <a:extLst>
              <a:ext uri="{FF2B5EF4-FFF2-40B4-BE49-F238E27FC236}">
                <a16:creationId xmlns:a16="http://schemas.microsoft.com/office/drawing/2014/main" id="{F3615A52-EA0B-C343-8985-6D6E5C37B96F}"/>
              </a:ext>
            </a:extLst>
          </p:cNvPr>
          <p:cNvPicPr>
            <a:picLocks noChangeAspect="1"/>
          </p:cNvPicPr>
          <p:nvPr/>
        </p:nvPicPr>
        <p:blipFill>
          <a:blip r:embed="rId3"/>
          <a:stretch>
            <a:fillRect/>
          </a:stretch>
        </p:blipFill>
        <p:spPr>
          <a:xfrm>
            <a:off x="6730865" y="3248191"/>
            <a:ext cx="4974900" cy="3233685"/>
          </a:xfrm>
          <a:prstGeom prst="rect">
            <a:avLst/>
          </a:prstGeom>
        </p:spPr>
      </p:pic>
    </p:spTree>
    <p:extLst>
      <p:ext uri="{BB962C8B-B14F-4D97-AF65-F5344CB8AC3E}">
        <p14:creationId xmlns:p14="http://schemas.microsoft.com/office/powerpoint/2010/main" val="26102182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130DB6-EAE0-B841-A247-A5E02499036A}"/>
              </a:ext>
            </a:extLst>
          </p:cNvPr>
          <p:cNvSpPr txBox="1"/>
          <p:nvPr/>
        </p:nvSpPr>
        <p:spPr>
          <a:xfrm>
            <a:off x="0" y="93785"/>
            <a:ext cx="6677510" cy="523220"/>
          </a:xfrm>
          <a:prstGeom prst="rect">
            <a:avLst/>
          </a:prstGeom>
          <a:noFill/>
        </p:spPr>
        <p:txBody>
          <a:bodyPr wrap="square" rtlCol="0">
            <a:spAutoFit/>
          </a:bodyPr>
          <a:lstStyle/>
          <a:p>
            <a:r>
              <a:rPr lang="en-US" sz="2800" b="1" dirty="0">
                <a:latin typeface="Calibri"/>
                <a:ea typeface="Calibri"/>
                <a:cs typeface="Calibri"/>
                <a:sym typeface="Calibri"/>
              </a:rPr>
              <a:t>Typical Data Organization for Analytics</a:t>
            </a:r>
          </a:p>
        </p:txBody>
      </p:sp>
      <p:sp>
        <p:nvSpPr>
          <p:cNvPr id="3" name="Can 2">
            <a:extLst>
              <a:ext uri="{FF2B5EF4-FFF2-40B4-BE49-F238E27FC236}">
                <a16:creationId xmlns:a16="http://schemas.microsoft.com/office/drawing/2014/main" id="{854B268A-643E-9B4F-B623-63EFBF3615A0}"/>
              </a:ext>
            </a:extLst>
          </p:cNvPr>
          <p:cNvSpPr/>
          <p:nvPr/>
        </p:nvSpPr>
        <p:spPr>
          <a:xfrm>
            <a:off x="779216" y="978078"/>
            <a:ext cx="984738" cy="125436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DB</a:t>
            </a:r>
          </a:p>
        </p:txBody>
      </p:sp>
      <p:pic>
        <p:nvPicPr>
          <p:cNvPr id="1026" name="Picture 2" descr="Multiple Files Icon - 6244 - Dryicons">
            <a:extLst>
              <a:ext uri="{FF2B5EF4-FFF2-40B4-BE49-F238E27FC236}">
                <a16:creationId xmlns:a16="http://schemas.microsoft.com/office/drawing/2014/main" id="{318D204D-22B8-154C-8595-E8A970098AE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128586" y="2492977"/>
            <a:ext cx="1184031" cy="118403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5BB060B-5423-9043-8B16-33F8CFBAE9E8}"/>
              </a:ext>
            </a:extLst>
          </p:cNvPr>
          <p:cNvSpPr txBox="1"/>
          <p:nvPr/>
        </p:nvSpPr>
        <p:spPr>
          <a:xfrm>
            <a:off x="280986" y="3763054"/>
            <a:ext cx="679938" cy="307777"/>
          </a:xfrm>
          <a:prstGeom prst="rect">
            <a:avLst/>
          </a:prstGeom>
          <a:noFill/>
        </p:spPr>
        <p:txBody>
          <a:bodyPr wrap="square" rtlCol="0">
            <a:spAutoFit/>
          </a:bodyPr>
          <a:lstStyle/>
          <a:p>
            <a:r>
              <a:rPr lang="en-US" dirty="0"/>
              <a:t>Files</a:t>
            </a:r>
          </a:p>
        </p:txBody>
      </p:sp>
      <p:pic>
        <p:nvPicPr>
          <p:cNvPr id="1028" name="Picture 4" descr="Rest API Icon - Free Download, PNG and Vector">
            <a:extLst>
              <a:ext uri="{FF2B5EF4-FFF2-40B4-BE49-F238E27FC236}">
                <a16:creationId xmlns:a16="http://schemas.microsoft.com/office/drawing/2014/main" id="{0811F92F-5393-A449-AC67-E99DFE48DF8A}"/>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820248" y="4156877"/>
            <a:ext cx="984738" cy="984738"/>
          </a:xfrm>
          <a:prstGeom prst="rect">
            <a:avLst/>
          </a:prstGeom>
          <a:noFill/>
          <a:extLst>
            <a:ext uri="{909E8E84-426E-40DD-AFC4-6F175D3DCCD1}">
              <a14:hiddenFill xmlns:a14="http://schemas.microsoft.com/office/drawing/2010/main">
                <a:solidFill>
                  <a:srgbClr val="FFFFFF"/>
                </a:solidFill>
              </a14:hiddenFill>
            </a:ext>
          </a:extLst>
        </p:spPr>
      </p:pic>
      <p:sp>
        <p:nvSpPr>
          <p:cNvPr id="5" name="Right Arrow 4">
            <a:extLst>
              <a:ext uri="{FF2B5EF4-FFF2-40B4-BE49-F238E27FC236}">
                <a16:creationId xmlns:a16="http://schemas.microsoft.com/office/drawing/2014/main" id="{C9126FF6-C14E-7B4F-BF11-8F22787B6C46}"/>
              </a:ext>
            </a:extLst>
          </p:cNvPr>
          <p:cNvSpPr/>
          <p:nvPr/>
        </p:nvSpPr>
        <p:spPr>
          <a:xfrm>
            <a:off x="2166352" y="2478690"/>
            <a:ext cx="1406769" cy="1312252"/>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15835FB6-081A-CB44-A9F4-C47DBE54889D}"/>
              </a:ext>
            </a:extLst>
          </p:cNvPr>
          <p:cNvSpPr/>
          <p:nvPr/>
        </p:nvSpPr>
        <p:spPr>
          <a:xfrm>
            <a:off x="6903065" y="3338503"/>
            <a:ext cx="1406769" cy="452439"/>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24322037-4F54-9E4D-A0FB-F0F681C10D99}"/>
              </a:ext>
            </a:extLst>
          </p:cNvPr>
          <p:cNvSpPr/>
          <p:nvPr/>
        </p:nvSpPr>
        <p:spPr>
          <a:xfrm rot="10800000">
            <a:off x="6677510" y="2552691"/>
            <a:ext cx="1406769" cy="452439"/>
          </a:xfrm>
          <a:prstGeom prst="rightArrow">
            <a:avLst/>
          </a:prstGeom>
          <a:solidFill>
            <a:schemeClr val="accent1">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53F1EDF-504A-2F45-8374-23559C7C26DD}"/>
              </a:ext>
            </a:extLst>
          </p:cNvPr>
          <p:cNvSpPr txBox="1"/>
          <p:nvPr/>
        </p:nvSpPr>
        <p:spPr>
          <a:xfrm>
            <a:off x="7015145" y="2232447"/>
            <a:ext cx="1069134" cy="369332"/>
          </a:xfrm>
          <a:prstGeom prst="rect">
            <a:avLst/>
          </a:prstGeom>
          <a:noFill/>
        </p:spPr>
        <p:txBody>
          <a:bodyPr wrap="square" rtlCol="0">
            <a:spAutoFit/>
          </a:bodyPr>
          <a:lstStyle/>
          <a:p>
            <a:r>
              <a:rPr lang="en-US" sz="1800" dirty="0"/>
              <a:t>Queries</a:t>
            </a:r>
          </a:p>
        </p:txBody>
      </p:sp>
      <p:sp>
        <p:nvSpPr>
          <p:cNvPr id="12" name="TextBox 11">
            <a:extLst>
              <a:ext uri="{FF2B5EF4-FFF2-40B4-BE49-F238E27FC236}">
                <a16:creationId xmlns:a16="http://schemas.microsoft.com/office/drawing/2014/main" id="{3482BCAC-B9B4-F045-8EF9-1BC8FFB72315}"/>
              </a:ext>
            </a:extLst>
          </p:cNvPr>
          <p:cNvSpPr txBox="1"/>
          <p:nvPr/>
        </p:nvSpPr>
        <p:spPr>
          <a:xfrm>
            <a:off x="6929211" y="3736694"/>
            <a:ext cx="1069134" cy="369332"/>
          </a:xfrm>
          <a:prstGeom prst="rect">
            <a:avLst/>
          </a:prstGeom>
          <a:noFill/>
        </p:spPr>
        <p:txBody>
          <a:bodyPr wrap="square" rtlCol="0">
            <a:spAutoFit/>
          </a:bodyPr>
          <a:lstStyle/>
          <a:p>
            <a:r>
              <a:rPr lang="en-US" sz="1800" dirty="0"/>
              <a:t>Results</a:t>
            </a:r>
          </a:p>
        </p:txBody>
      </p:sp>
      <p:pic>
        <p:nvPicPr>
          <p:cNvPr id="1032" name="Picture 8" descr="Interactive Dashboards - Benefits">
            <a:extLst>
              <a:ext uri="{FF2B5EF4-FFF2-40B4-BE49-F238E27FC236}">
                <a16:creationId xmlns:a16="http://schemas.microsoft.com/office/drawing/2014/main" id="{35987B55-3385-A049-8191-961CDB84467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8852604" y="2232447"/>
            <a:ext cx="3253943" cy="19687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55B5DC0-E23C-EC49-96AC-723901C51D49}"/>
              </a:ext>
            </a:extLst>
          </p:cNvPr>
          <p:cNvSpPr txBox="1"/>
          <p:nvPr/>
        </p:nvSpPr>
        <p:spPr>
          <a:xfrm>
            <a:off x="3573121" y="4201922"/>
            <a:ext cx="3104389" cy="1200329"/>
          </a:xfrm>
          <a:prstGeom prst="rect">
            <a:avLst/>
          </a:prstGeom>
          <a:noFill/>
        </p:spPr>
        <p:txBody>
          <a:bodyPr wrap="square" rtlCol="0">
            <a:spAutoFit/>
          </a:bodyPr>
          <a:lstStyle/>
          <a:p>
            <a:pPr algn="ctr"/>
            <a:r>
              <a:rPr lang="en-US" sz="1800" b="1" dirty="0">
                <a:solidFill>
                  <a:srgbClr val="0070C0"/>
                </a:solidFill>
              </a:rPr>
              <a:t>OLAP database </a:t>
            </a:r>
            <a:br>
              <a:rPr lang="en-US" sz="1800" b="1" dirty="0">
                <a:solidFill>
                  <a:srgbClr val="0070C0"/>
                </a:solidFill>
              </a:rPr>
            </a:br>
            <a:r>
              <a:rPr lang="en-US" sz="1800" b="1" dirty="0">
                <a:solidFill>
                  <a:srgbClr val="0070C0"/>
                </a:solidFill>
              </a:rPr>
              <a:t>with columnar storage </a:t>
            </a:r>
            <a:br>
              <a:rPr lang="en-US" sz="1800" dirty="0"/>
            </a:br>
            <a:r>
              <a:rPr lang="en-US" sz="1800" dirty="0"/>
              <a:t>for fast and flexible querying</a:t>
            </a:r>
            <a:br>
              <a:rPr lang="en-US" sz="1800" dirty="0"/>
            </a:br>
            <a:r>
              <a:rPr lang="en-US" sz="1800" dirty="0"/>
              <a:t>(a.k.a. Analytical Store).</a:t>
            </a:r>
          </a:p>
        </p:txBody>
      </p:sp>
      <p:sp>
        <p:nvSpPr>
          <p:cNvPr id="8" name="TextBox 7">
            <a:extLst>
              <a:ext uri="{FF2B5EF4-FFF2-40B4-BE49-F238E27FC236}">
                <a16:creationId xmlns:a16="http://schemas.microsoft.com/office/drawing/2014/main" id="{D0EF4D67-6F3D-4740-AB35-D5180A5AB412}"/>
              </a:ext>
            </a:extLst>
          </p:cNvPr>
          <p:cNvSpPr txBox="1"/>
          <p:nvPr/>
        </p:nvSpPr>
        <p:spPr>
          <a:xfrm>
            <a:off x="6889421" y="5967919"/>
            <a:ext cx="5217126" cy="584775"/>
          </a:xfrm>
          <a:prstGeom prst="rect">
            <a:avLst/>
          </a:prstGeom>
          <a:noFill/>
        </p:spPr>
        <p:txBody>
          <a:bodyPr wrap="square" rtlCol="0">
            <a:spAutoFit/>
          </a:bodyPr>
          <a:lstStyle/>
          <a:p>
            <a:r>
              <a:rPr lang="en-US" sz="1800" dirty="0"/>
              <a:t>Rise and Fall of the OLAP Cubes:</a:t>
            </a:r>
          </a:p>
          <a:p>
            <a:r>
              <a:rPr lang="en-US" sz="1400" dirty="0">
                <a:hlinkClick r:id="rId5"/>
              </a:rPr>
              <a:t>https://www.holistics.io/blog/the-rise-and-fall-of-the-olap-cube/</a:t>
            </a:r>
            <a:r>
              <a:rPr lang="en-US" sz="1400" dirty="0"/>
              <a:t> </a:t>
            </a:r>
          </a:p>
        </p:txBody>
      </p:sp>
      <p:sp>
        <p:nvSpPr>
          <p:cNvPr id="16" name="TextBox 15">
            <a:extLst>
              <a:ext uri="{FF2B5EF4-FFF2-40B4-BE49-F238E27FC236}">
                <a16:creationId xmlns:a16="http://schemas.microsoft.com/office/drawing/2014/main" id="{1F06A897-448E-FC4A-91E6-06E28F891253}"/>
              </a:ext>
            </a:extLst>
          </p:cNvPr>
          <p:cNvSpPr txBox="1"/>
          <p:nvPr/>
        </p:nvSpPr>
        <p:spPr>
          <a:xfrm>
            <a:off x="9002158" y="4218285"/>
            <a:ext cx="3104389" cy="923330"/>
          </a:xfrm>
          <a:prstGeom prst="rect">
            <a:avLst/>
          </a:prstGeom>
          <a:noFill/>
        </p:spPr>
        <p:txBody>
          <a:bodyPr wrap="square" rtlCol="0">
            <a:spAutoFit/>
          </a:bodyPr>
          <a:lstStyle/>
          <a:p>
            <a:pPr algn="ctr"/>
            <a:r>
              <a:rPr lang="en-US" sz="1800" b="1" dirty="0">
                <a:solidFill>
                  <a:srgbClr val="0070C0"/>
                </a:solidFill>
              </a:rPr>
              <a:t>Interactive</a:t>
            </a:r>
          </a:p>
          <a:p>
            <a:pPr algn="ctr"/>
            <a:r>
              <a:rPr lang="en-US" sz="1800" b="1" dirty="0">
                <a:solidFill>
                  <a:srgbClr val="0070C0"/>
                </a:solidFill>
              </a:rPr>
              <a:t>Dashboards</a:t>
            </a:r>
          </a:p>
          <a:p>
            <a:pPr algn="ctr"/>
            <a:r>
              <a:rPr lang="en-US" sz="1800" b="1" dirty="0">
                <a:solidFill>
                  <a:srgbClr val="0070C0"/>
                </a:solidFill>
              </a:rPr>
              <a:t>(Power BI)</a:t>
            </a:r>
            <a:endParaRPr lang="en-US" sz="1800" dirty="0"/>
          </a:p>
        </p:txBody>
      </p:sp>
      <p:pic>
        <p:nvPicPr>
          <p:cNvPr id="11" name="Picture 10">
            <a:extLst>
              <a:ext uri="{FF2B5EF4-FFF2-40B4-BE49-F238E27FC236}">
                <a16:creationId xmlns:a16="http://schemas.microsoft.com/office/drawing/2014/main" id="{58D6D144-FC1C-CA4D-A413-1243A4789E3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4190093" y="2197251"/>
            <a:ext cx="1884859" cy="1873580"/>
          </a:xfrm>
          <a:prstGeom prst="rect">
            <a:avLst/>
          </a:prstGeom>
        </p:spPr>
      </p:pic>
    </p:spTree>
    <p:extLst>
      <p:ext uri="{BB962C8B-B14F-4D97-AF65-F5344CB8AC3E}">
        <p14:creationId xmlns:p14="http://schemas.microsoft.com/office/powerpoint/2010/main" val="9065841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BED110B-6184-4642-8661-65C6C3894D3D}"/>
              </a:ext>
            </a:extLst>
          </p:cNvPr>
          <p:cNvCxnSpPr>
            <a:cxnSpLocks/>
          </p:cNvCxnSpPr>
          <p:nvPr/>
        </p:nvCxnSpPr>
        <p:spPr>
          <a:xfrm flipV="1">
            <a:off x="2923344" y="1800352"/>
            <a:ext cx="1696083" cy="5761"/>
          </a:xfrm>
          <a:prstGeom prst="line">
            <a:avLst/>
          </a:prstGeom>
          <a:noFill/>
          <a:ln w="63500" cap="flat" cmpd="sng" algn="ctr">
            <a:solidFill>
              <a:schemeClr val="accent1"/>
            </a:solidFill>
            <a:prstDash val="sysDash"/>
            <a:headEnd type="none" w="med" len="med"/>
            <a:tailEnd type="triangle" w="med" len="med"/>
          </a:ln>
          <a:effectLst/>
        </p:spPr>
      </p:cxnSp>
      <p:sp>
        <p:nvSpPr>
          <p:cNvPr id="6" name="Shape 101">
            <a:extLst>
              <a:ext uri="{FF2B5EF4-FFF2-40B4-BE49-F238E27FC236}">
                <a16:creationId xmlns:a16="http://schemas.microsoft.com/office/drawing/2014/main" id="{FA9A4F4A-36C3-6447-837D-06B70C179928}"/>
              </a:ext>
            </a:extLst>
          </p:cNvPr>
          <p:cNvSpPr txBox="1"/>
          <p:nvPr/>
        </p:nvSpPr>
        <p:spPr>
          <a:xfrm>
            <a:off x="5046132" y="2798170"/>
            <a:ext cx="926536" cy="553998"/>
          </a:xfrm>
          <a:prstGeom prst="rect">
            <a:avLst/>
          </a:prstGeom>
          <a:noFill/>
          <a:ln>
            <a:noFill/>
          </a:ln>
        </p:spPr>
        <p:txBody>
          <a:bodyPr wrap="none" lIns="0" tIns="0" rIns="0" bIns="0" anchor="t" anchorCtr="0">
            <a:spAutoFit/>
          </a:bodyPr>
          <a:lstStyle/>
          <a:p>
            <a:pPr algn="ctr" defTabSz="932239">
              <a:buClrTx/>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sym typeface="Calibri"/>
              </a:rPr>
              <a:t>Power BI</a:t>
            </a:r>
          </a:p>
          <a:p>
            <a:pPr algn="ctr" defTabSz="932239">
              <a:buClrTx/>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sym typeface="Calibri"/>
              </a:rPr>
              <a:t>in Azure</a:t>
            </a:r>
          </a:p>
        </p:txBody>
      </p:sp>
      <p:sp>
        <p:nvSpPr>
          <p:cNvPr id="7" name="Freeform: Shape 282">
            <a:extLst>
              <a:ext uri="{FF2B5EF4-FFF2-40B4-BE49-F238E27FC236}">
                <a16:creationId xmlns:a16="http://schemas.microsoft.com/office/drawing/2014/main" id="{06766BF5-9303-4849-96A2-C433F4715FD6}"/>
              </a:ext>
            </a:extLst>
          </p:cNvPr>
          <p:cNvSpPr/>
          <p:nvPr/>
        </p:nvSpPr>
        <p:spPr>
          <a:xfrm>
            <a:off x="4924940" y="1328077"/>
            <a:ext cx="1077776" cy="907071"/>
          </a:xfrm>
          <a:custGeom>
            <a:avLst/>
            <a:gdLst>
              <a:gd name="connsiteX0" fmla="*/ 203191 w 231689"/>
              <a:gd name="connsiteY0" fmla="*/ 149440 h 171450"/>
              <a:gd name="connsiteX1" fmla="*/ 198558 w 231689"/>
              <a:gd name="connsiteY1" fmla="*/ 149440 h 171450"/>
              <a:gd name="connsiteX2" fmla="*/ 198558 w 231689"/>
              <a:gd name="connsiteY2" fmla="*/ 140172 h 171450"/>
              <a:gd name="connsiteX3" fmla="*/ 203191 w 231689"/>
              <a:gd name="connsiteY3" fmla="*/ 140172 h 171450"/>
              <a:gd name="connsiteX4" fmla="*/ 220799 w 231689"/>
              <a:gd name="connsiteY4" fmla="*/ 122564 h 171450"/>
              <a:gd name="connsiteX5" fmla="*/ 220799 w 231689"/>
              <a:gd name="connsiteY5" fmla="*/ 29424 h 171450"/>
              <a:gd name="connsiteX6" fmla="*/ 203191 w 231689"/>
              <a:gd name="connsiteY6" fmla="*/ 11816 h 171450"/>
              <a:gd name="connsiteX7" fmla="*/ 30351 w 231689"/>
              <a:gd name="connsiteY7" fmla="*/ 11816 h 171450"/>
              <a:gd name="connsiteX8" fmla="*/ 12743 w 231689"/>
              <a:gd name="connsiteY8" fmla="*/ 29424 h 171450"/>
              <a:gd name="connsiteX9" fmla="*/ 12743 w 231689"/>
              <a:gd name="connsiteY9" fmla="*/ 122564 h 171450"/>
              <a:gd name="connsiteX10" fmla="*/ 30351 w 231689"/>
              <a:gd name="connsiteY10" fmla="*/ 140172 h 171450"/>
              <a:gd name="connsiteX11" fmla="*/ 34985 w 231689"/>
              <a:gd name="connsiteY11" fmla="*/ 140172 h 171450"/>
              <a:gd name="connsiteX12" fmla="*/ 34985 w 231689"/>
              <a:gd name="connsiteY12" fmla="*/ 149440 h 171450"/>
              <a:gd name="connsiteX13" fmla="*/ 30351 w 231689"/>
              <a:gd name="connsiteY13" fmla="*/ 149440 h 171450"/>
              <a:gd name="connsiteX14" fmla="*/ 3475 w 231689"/>
              <a:gd name="connsiteY14" fmla="*/ 123027 h 171450"/>
              <a:gd name="connsiteX15" fmla="*/ 3475 w 231689"/>
              <a:gd name="connsiteY15" fmla="*/ 29888 h 171450"/>
              <a:gd name="connsiteX16" fmla="*/ 30351 w 231689"/>
              <a:gd name="connsiteY16" fmla="*/ 3475 h 171450"/>
              <a:gd name="connsiteX17" fmla="*/ 203191 w 231689"/>
              <a:gd name="connsiteY17" fmla="*/ 3475 h 171450"/>
              <a:gd name="connsiteX18" fmla="*/ 229604 w 231689"/>
              <a:gd name="connsiteY18" fmla="*/ 29888 h 171450"/>
              <a:gd name="connsiteX19" fmla="*/ 229604 w 231689"/>
              <a:gd name="connsiteY19" fmla="*/ 123027 h 171450"/>
              <a:gd name="connsiteX20" fmla="*/ 203191 w 231689"/>
              <a:gd name="connsiteY20" fmla="*/ 149440 h 171450"/>
              <a:gd name="connsiteX21" fmla="*/ 58617 w 231689"/>
              <a:gd name="connsiteY21" fmla="*/ 172145 h 171450"/>
              <a:gd name="connsiteX22" fmla="*/ 71128 w 231689"/>
              <a:gd name="connsiteY22" fmla="*/ 159634 h 171450"/>
              <a:gd name="connsiteX23" fmla="*/ 71128 w 231689"/>
              <a:gd name="connsiteY23" fmla="*/ 130904 h 171450"/>
              <a:gd name="connsiteX24" fmla="*/ 58617 w 231689"/>
              <a:gd name="connsiteY24" fmla="*/ 118393 h 171450"/>
              <a:gd name="connsiteX25" fmla="*/ 46106 w 231689"/>
              <a:gd name="connsiteY25" fmla="*/ 130904 h 171450"/>
              <a:gd name="connsiteX26" fmla="*/ 46106 w 231689"/>
              <a:gd name="connsiteY26" fmla="*/ 159634 h 171450"/>
              <a:gd name="connsiteX27" fmla="*/ 58617 w 231689"/>
              <a:gd name="connsiteY27" fmla="*/ 172145 h 171450"/>
              <a:gd name="connsiteX28" fmla="*/ 97541 w 231689"/>
              <a:gd name="connsiteY28" fmla="*/ 172145 h 171450"/>
              <a:gd name="connsiteX29" fmla="*/ 110052 w 231689"/>
              <a:gd name="connsiteY29" fmla="*/ 159634 h 171450"/>
              <a:gd name="connsiteX30" fmla="*/ 110052 w 231689"/>
              <a:gd name="connsiteY30" fmla="*/ 86420 h 171450"/>
              <a:gd name="connsiteX31" fmla="*/ 97541 w 231689"/>
              <a:gd name="connsiteY31" fmla="*/ 73909 h 171450"/>
              <a:gd name="connsiteX32" fmla="*/ 85030 w 231689"/>
              <a:gd name="connsiteY32" fmla="*/ 86420 h 171450"/>
              <a:gd name="connsiteX33" fmla="*/ 85030 w 231689"/>
              <a:gd name="connsiteY33" fmla="*/ 159634 h 171450"/>
              <a:gd name="connsiteX34" fmla="*/ 97541 w 231689"/>
              <a:gd name="connsiteY34" fmla="*/ 172145 h 171450"/>
              <a:gd name="connsiteX35" fmla="*/ 175389 w 231689"/>
              <a:gd name="connsiteY35" fmla="*/ 171682 h 171450"/>
              <a:gd name="connsiteX36" fmla="*/ 187900 w 231689"/>
              <a:gd name="connsiteY36" fmla="*/ 159170 h 171450"/>
              <a:gd name="connsiteX37" fmla="*/ 187900 w 231689"/>
              <a:gd name="connsiteY37" fmla="*/ 55374 h 171450"/>
              <a:gd name="connsiteX38" fmla="*/ 175389 w 231689"/>
              <a:gd name="connsiteY38" fmla="*/ 42863 h 171450"/>
              <a:gd name="connsiteX39" fmla="*/ 162877 w 231689"/>
              <a:gd name="connsiteY39" fmla="*/ 55374 h 171450"/>
              <a:gd name="connsiteX40" fmla="*/ 162877 w 231689"/>
              <a:gd name="connsiteY40" fmla="*/ 159170 h 171450"/>
              <a:gd name="connsiteX41" fmla="*/ 175389 w 231689"/>
              <a:gd name="connsiteY41" fmla="*/ 171682 h 171450"/>
              <a:gd name="connsiteX42" fmla="*/ 136465 w 231689"/>
              <a:gd name="connsiteY42" fmla="*/ 172145 h 171450"/>
              <a:gd name="connsiteX43" fmla="*/ 148976 w 231689"/>
              <a:gd name="connsiteY43" fmla="*/ 159634 h 171450"/>
              <a:gd name="connsiteX44" fmla="*/ 148976 w 231689"/>
              <a:gd name="connsiteY44" fmla="*/ 105419 h 171450"/>
              <a:gd name="connsiteX45" fmla="*/ 136465 w 231689"/>
              <a:gd name="connsiteY45" fmla="*/ 92907 h 171450"/>
              <a:gd name="connsiteX46" fmla="*/ 123954 w 231689"/>
              <a:gd name="connsiteY46" fmla="*/ 105419 h 171450"/>
              <a:gd name="connsiteX47" fmla="*/ 123954 w 231689"/>
              <a:gd name="connsiteY47" fmla="*/ 159634 h 171450"/>
              <a:gd name="connsiteX48" fmla="*/ 136465 w 231689"/>
              <a:gd name="connsiteY48" fmla="*/ 17214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231689" h="171450">
                <a:moveTo>
                  <a:pt x="203191" y="149440"/>
                </a:moveTo>
                <a:lnTo>
                  <a:pt x="198558" y="149440"/>
                </a:lnTo>
                <a:lnTo>
                  <a:pt x="198558" y="140172"/>
                </a:lnTo>
                <a:lnTo>
                  <a:pt x="203191" y="140172"/>
                </a:lnTo>
                <a:cubicBezTo>
                  <a:pt x="212922" y="140172"/>
                  <a:pt x="220799" y="132294"/>
                  <a:pt x="220799" y="122564"/>
                </a:cubicBezTo>
                <a:lnTo>
                  <a:pt x="220799" y="29424"/>
                </a:lnTo>
                <a:cubicBezTo>
                  <a:pt x="220799" y="19694"/>
                  <a:pt x="212922" y="11816"/>
                  <a:pt x="203191" y="11816"/>
                </a:cubicBezTo>
                <a:lnTo>
                  <a:pt x="30351" y="11816"/>
                </a:lnTo>
                <a:cubicBezTo>
                  <a:pt x="20620" y="11816"/>
                  <a:pt x="12743" y="19694"/>
                  <a:pt x="12743" y="29424"/>
                </a:cubicBezTo>
                <a:lnTo>
                  <a:pt x="12743" y="122564"/>
                </a:lnTo>
                <a:cubicBezTo>
                  <a:pt x="12743" y="132294"/>
                  <a:pt x="20620" y="140172"/>
                  <a:pt x="30351" y="140172"/>
                </a:cubicBezTo>
                <a:lnTo>
                  <a:pt x="34985" y="140172"/>
                </a:lnTo>
                <a:lnTo>
                  <a:pt x="34985" y="149440"/>
                </a:lnTo>
                <a:lnTo>
                  <a:pt x="30351" y="149440"/>
                </a:lnTo>
                <a:cubicBezTo>
                  <a:pt x="15523" y="149440"/>
                  <a:pt x="3475" y="137392"/>
                  <a:pt x="3475" y="123027"/>
                </a:cubicBezTo>
                <a:lnTo>
                  <a:pt x="3475" y="29888"/>
                </a:lnTo>
                <a:cubicBezTo>
                  <a:pt x="3475" y="15060"/>
                  <a:pt x="15523" y="3475"/>
                  <a:pt x="30351" y="3475"/>
                </a:cubicBezTo>
                <a:lnTo>
                  <a:pt x="203191" y="3475"/>
                </a:lnTo>
                <a:cubicBezTo>
                  <a:pt x="218019" y="3475"/>
                  <a:pt x="229604" y="15523"/>
                  <a:pt x="229604" y="29888"/>
                </a:cubicBezTo>
                <a:lnTo>
                  <a:pt x="229604" y="123027"/>
                </a:lnTo>
                <a:cubicBezTo>
                  <a:pt x="230067" y="137392"/>
                  <a:pt x="218019" y="149440"/>
                  <a:pt x="203191" y="149440"/>
                </a:cubicBezTo>
                <a:moveTo>
                  <a:pt x="58617" y="172145"/>
                </a:moveTo>
                <a:cubicBezTo>
                  <a:pt x="65568" y="172145"/>
                  <a:pt x="71128" y="166585"/>
                  <a:pt x="71128" y="159634"/>
                </a:cubicBezTo>
                <a:lnTo>
                  <a:pt x="71128" y="130904"/>
                </a:lnTo>
                <a:cubicBezTo>
                  <a:pt x="71128" y="123954"/>
                  <a:pt x="65568" y="118393"/>
                  <a:pt x="58617" y="118393"/>
                </a:cubicBezTo>
                <a:cubicBezTo>
                  <a:pt x="51666" y="118393"/>
                  <a:pt x="46106" y="123954"/>
                  <a:pt x="46106" y="130904"/>
                </a:cubicBezTo>
                <a:lnTo>
                  <a:pt x="46106" y="159634"/>
                </a:lnTo>
                <a:cubicBezTo>
                  <a:pt x="46106" y="166585"/>
                  <a:pt x="51666" y="172145"/>
                  <a:pt x="58617" y="172145"/>
                </a:cubicBezTo>
                <a:moveTo>
                  <a:pt x="97541" y="172145"/>
                </a:moveTo>
                <a:cubicBezTo>
                  <a:pt x="104491" y="172145"/>
                  <a:pt x="110052" y="166585"/>
                  <a:pt x="110052" y="159634"/>
                </a:cubicBezTo>
                <a:lnTo>
                  <a:pt x="110052" y="86420"/>
                </a:lnTo>
                <a:cubicBezTo>
                  <a:pt x="110052" y="79469"/>
                  <a:pt x="104491" y="73909"/>
                  <a:pt x="97541" y="73909"/>
                </a:cubicBezTo>
                <a:cubicBezTo>
                  <a:pt x="90590" y="73909"/>
                  <a:pt x="85030" y="79469"/>
                  <a:pt x="85030" y="86420"/>
                </a:cubicBezTo>
                <a:lnTo>
                  <a:pt x="85030" y="159634"/>
                </a:lnTo>
                <a:cubicBezTo>
                  <a:pt x="85030" y="166585"/>
                  <a:pt x="90590" y="172145"/>
                  <a:pt x="97541" y="172145"/>
                </a:cubicBezTo>
                <a:moveTo>
                  <a:pt x="175389" y="171682"/>
                </a:moveTo>
                <a:cubicBezTo>
                  <a:pt x="182339" y="171682"/>
                  <a:pt x="187900" y="166121"/>
                  <a:pt x="187900" y="159170"/>
                </a:cubicBezTo>
                <a:lnTo>
                  <a:pt x="187900" y="55374"/>
                </a:lnTo>
                <a:cubicBezTo>
                  <a:pt x="187900" y="48423"/>
                  <a:pt x="182339" y="42863"/>
                  <a:pt x="175389" y="42863"/>
                </a:cubicBezTo>
                <a:cubicBezTo>
                  <a:pt x="168438" y="42863"/>
                  <a:pt x="162877" y="48423"/>
                  <a:pt x="162877" y="55374"/>
                </a:cubicBezTo>
                <a:lnTo>
                  <a:pt x="162877" y="159170"/>
                </a:lnTo>
                <a:cubicBezTo>
                  <a:pt x="162877" y="166121"/>
                  <a:pt x="168438" y="171682"/>
                  <a:pt x="175389" y="171682"/>
                </a:cubicBezTo>
                <a:moveTo>
                  <a:pt x="136465" y="172145"/>
                </a:moveTo>
                <a:cubicBezTo>
                  <a:pt x="143415" y="172145"/>
                  <a:pt x="148976" y="166585"/>
                  <a:pt x="148976" y="159634"/>
                </a:cubicBezTo>
                <a:lnTo>
                  <a:pt x="148976" y="105419"/>
                </a:lnTo>
                <a:cubicBezTo>
                  <a:pt x="148976" y="98468"/>
                  <a:pt x="143415" y="92907"/>
                  <a:pt x="136465" y="92907"/>
                </a:cubicBezTo>
                <a:cubicBezTo>
                  <a:pt x="129514" y="92907"/>
                  <a:pt x="123954" y="98468"/>
                  <a:pt x="123954" y="105419"/>
                </a:cubicBezTo>
                <a:lnTo>
                  <a:pt x="123954" y="159634"/>
                </a:lnTo>
                <a:cubicBezTo>
                  <a:pt x="123954" y="166585"/>
                  <a:pt x="129514" y="172145"/>
                  <a:pt x="136465" y="172145"/>
                </a:cubicBezTo>
              </a:path>
            </a:pathLst>
          </a:custGeom>
          <a:solidFill>
            <a:schemeClr val="accent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Semilight"/>
              <a:ea typeface="+mn-ea"/>
              <a:cs typeface="+mn-cs"/>
            </a:endParaRPr>
          </a:p>
        </p:txBody>
      </p:sp>
      <p:pic>
        <p:nvPicPr>
          <p:cNvPr id="9" name="Picture 8">
            <a:extLst>
              <a:ext uri="{FF2B5EF4-FFF2-40B4-BE49-F238E27FC236}">
                <a16:creationId xmlns:a16="http://schemas.microsoft.com/office/drawing/2014/main" id="{566900C9-57A2-5043-B13D-C2D1DDD7D0C2}"/>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346986" y="1170690"/>
            <a:ext cx="1270846" cy="1270846"/>
          </a:xfrm>
          <a:prstGeom prst="rect">
            <a:avLst/>
          </a:prstGeom>
        </p:spPr>
      </p:pic>
      <p:sp>
        <p:nvSpPr>
          <p:cNvPr id="10" name="Rectangle 9">
            <a:extLst>
              <a:ext uri="{FF2B5EF4-FFF2-40B4-BE49-F238E27FC236}">
                <a16:creationId xmlns:a16="http://schemas.microsoft.com/office/drawing/2014/main" id="{CD96BF9D-2BA3-9D49-B562-C6BB443CB1C1}"/>
              </a:ext>
            </a:extLst>
          </p:cNvPr>
          <p:cNvSpPr/>
          <p:nvPr/>
        </p:nvSpPr>
        <p:spPr>
          <a:xfrm>
            <a:off x="1252133" y="2613503"/>
            <a:ext cx="1460551" cy="923330"/>
          </a:xfrm>
          <a:prstGeom prst="rect">
            <a:avLst/>
          </a:prstGeom>
        </p:spPr>
        <p:txBody>
          <a:bodyPr wrap="square">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rPr>
              <a:t>Synapse SQL</a:t>
            </a:r>
          </a:p>
          <a:p>
            <a:pPr marL="0" marR="0" lvl="0" indent="0" algn="ctr" defTabSz="932239" rtl="0" eaLnBrk="1" fontAlgn="auto" latinLnBrk="0" hangingPunct="1">
              <a:lnSpc>
                <a:spcPct val="100000"/>
              </a:lnSpc>
              <a:spcBef>
                <a:spcPts val="0"/>
              </a:spcBef>
              <a:spcAft>
                <a:spcPts val="0"/>
              </a:spcAft>
              <a:buClrTx/>
              <a:buSzTx/>
              <a:buFontTx/>
              <a:buNone/>
              <a:tabLst/>
              <a:defRPr/>
            </a:pPr>
            <a:r>
              <a:rPr lang="en-US" sz="1800" b="1" dirty="0">
                <a:solidFill>
                  <a:srgbClr val="353535">
                    <a:lumMod val="50000"/>
                  </a:srgbClr>
                </a:solidFill>
                <a:latin typeface="Segoe UI Semibold" panose="020B0702040204020203" pitchFamily="34" charset="0"/>
                <a:ea typeface="MS PGothic" panose="020B0600070205080204" pitchFamily="34" charset="-128"/>
                <a:cs typeface="Segoe UI Semibold" panose="020B0702040204020203" pitchFamily="34" charset="0"/>
              </a:rPr>
              <a:t>Pools</a:t>
            </a:r>
            <a:endParaRPr kumimoji="0" lang="en-US" sz="1800" b="1" i="0" u="none" strike="noStrike" kern="0" cap="none" spc="0" normalizeH="0" baseline="0" noProof="0" dirty="0">
              <a:ln>
                <a:noFill/>
              </a:ln>
              <a:solidFill>
                <a:srgbClr val="353535">
                  <a:lumMod val="50000"/>
                </a:srgbClr>
              </a:solidFill>
              <a:effectLst/>
              <a:uLnTx/>
              <a:uFillTx/>
              <a:latin typeface="Segoe UI Semibold" panose="020B0702040204020203" pitchFamily="34" charset="0"/>
              <a:ea typeface="MS PGothic" panose="020B0600070205080204" pitchFamily="34" charset="-128"/>
              <a:cs typeface="Segoe UI Semibold" panose="020B0702040204020203" pitchFamily="34" charset="0"/>
            </a:endParaRPr>
          </a:p>
        </p:txBody>
      </p:sp>
      <p:sp>
        <p:nvSpPr>
          <p:cNvPr id="11" name="TextBox 10">
            <a:extLst>
              <a:ext uri="{FF2B5EF4-FFF2-40B4-BE49-F238E27FC236}">
                <a16:creationId xmlns:a16="http://schemas.microsoft.com/office/drawing/2014/main" id="{62AE28DD-37FE-734E-8422-E953B81295F8}"/>
              </a:ext>
            </a:extLst>
          </p:cNvPr>
          <p:cNvSpPr txBox="1"/>
          <p:nvPr/>
        </p:nvSpPr>
        <p:spPr>
          <a:xfrm>
            <a:off x="0" y="37531"/>
            <a:ext cx="7366001" cy="954107"/>
          </a:xfrm>
          <a:prstGeom prst="rect">
            <a:avLst/>
          </a:prstGeom>
          <a:noFill/>
        </p:spPr>
        <p:txBody>
          <a:bodyPr wrap="square" rtlCol="0">
            <a:spAutoFit/>
          </a:bodyPr>
          <a:lstStyle/>
          <a:p>
            <a:pPr algn="ctr"/>
            <a:r>
              <a:rPr lang="en-US" sz="2800" b="1" dirty="0">
                <a:latin typeface="Calibri"/>
                <a:ea typeface="Calibri"/>
                <a:cs typeface="Calibri"/>
                <a:sym typeface="Calibri"/>
              </a:rPr>
              <a:t>Synapse – Simplified Architecture for Analytics</a:t>
            </a:r>
          </a:p>
          <a:p>
            <a:pPr algn="ctr"/>
            <a:r>
              <a:rPr lang="en-US" sz="2800" b="1" dirty="0">
                <a:latin typeface="Calibri"/>
                <a:ea typeface="Calibri"/>
                <a:cs typeface="Calibri"/>
                <a:sym typeface="Calibri"/>
              </a:rPr>
              <a:t>(no intermediate analytical store)</a:t>
            </a:r>
          </a:p>
        </p:txBody>
      </p:sp>
      <p:sp>
        <p:nvSpPr>
          <p:cNvPr id="13" name="TextBox 12">
            <a:extLst>
              <a:ext uri="{FF2B5EF4-FFF2-40B4-BE49-F238E27FC236}">
                <a16:creationId xmlns:a16="http://schemas.microsoft.com/office/drawing/2014/main" id="{33BED625-A513-F84E-85C6-BF60AC110900}"/>
              </a:ext>
            </a:extLst>
          </p:cNvPr>
          <p:cNvSpPr txBox="1"/>
          <p:nvPr/>
        </p:nvSpPr>
        <p:spPr>
          <a:xfrm>
            <a:off x="101604" y="4551914"/>
            <a:ext cx="5926666" cy="892552"/>
          </a:xfrm>
          <a:prstGeom prst="rect">
            <a:avLst/>
          </a:prstGeom>
          <a:noFill/>
        </p:spPr>
        <p:txBody>
          <a:bodyPr wrap="square" rtlCol="0">
            <a:spAutoFit/>
          </a:bodyPr>
          <a:lstStyle/>
          <a:p>
            <a:r>
              <a:rPr lang="en-US" sz="2400" b="1" dirty="0"/>
              <a:t>Microsoft Power BI on Azure</a:t>
            </a:r>
          </a:p>
          <a:p>
            <a:r>
              <a:rPr lang="en-US" sz="1400" dirty="0">
                <a:latin typeface="+mn-lt"/>
              </a:rPr>
              <a:t> - </a:t>
            </a:r>
            <a:r>
              <a:rPr lang="en-US" sz="1400" dirty="0">
                <a:latin typeface="+mn-lt"/>
                <a:hlinkClick r:id="rId3"/>
              </a:rPr>
              <a:t>https://azure.microsoft.com/en-us/services/developer-tools/power-bi/</a:t>
            </a:r>
            <a:r>
              <a:rPr lang="en-US" sz="1400" dirty="0">
                <a:latin typeface="+mn-lt"/>
              </a:rPr>
              <a:t> </a:t>
            </a:r>
          </a:p>
          <a:p>
            <a:r>
              <a:rPr lang="en-US" sz="1400" dirty="0">
                <a:latin typeface="+mn-lt"/>
              </a:rPr>
              <a:t> - </a:t>
            </a:r>
            <a:r>
              <a:rPr lang="en-US" sz="1400" dirty="0">
                <a:latin typeface="+mn-lt"/>
                <a:hlinkClick r:id="rId4"/>
              </a:rPr>
              <a:t>https://powerbi.microsoft.com/en-us/</a:t>
            </a:r>
            <a:r>
              <a:rPr lang="en-US" sz="1400" dirty="0">
                <a:latin typeface="+mn-lt"/>
              </a:rPr>
              <a:t>  </a:t>
            </a:r>
          </a:p>
        </p:txBody>
      </p:sp>
      <p:pic>
        <p:nvPicPr>
          <p:cNvPr id="3074" name="Picture 2" descr="Azure and Power BI - Power BI | Microsoft Docs">
            <a:extLst>
              <a:ext uri="{FF2B5EF4-FFF2-40B4-BE49-F238E27FC236}">
                <a16:creationId xmlns:a16="http://schemas.microsoft.com/office/drawing/2014/main" id="{106790A4-528B-324A-B28F-9A72B2C34D2C}"/>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7578519" y="3536833"/>
            <a:ext cx="4511877" cy="3217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7107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167BEF4-66D3-8448-8C82-4D46B1C51530}"/>
              </a:ext>
            </a:extLst>
          </p:cNvPr>
          <p:cNvSpPr txBox="1"/>
          <p:nvPr/>
        </p:nvSpPr>
        <p:spPr>
          <a:xfrm>
            <a:off x="1310640" y="214392"/>
            <a:ext cx="1706880" cy="523220"/>
          </a:xfrm>
          <a:prstGeom prst="rect">
            <a:avLst/>
          </a:prstGeom>
          <a:noFill/>
        </p:spPr>
        <p:txBody>
          <a:bodyPr wrap="square" rtlCol="0">
            <a:spAutoFit/>
          </a:bodyPr>
          <a:lstStyle/>
          <a:p>
            <a:r>
              <a:rPr lang="en-US" sz="2800" b="1" dirty="0">
                <a:latin typeface="Calibri"/>
                <a:ea typeface="Calibri"/>
                <a:cs typeface="Calibri"/>
                <a:sym typeface="Calibri"/>
              </a:rPr>
              <a:t>Power BI</a:t>
            </a:r>
          </a:p>
        </p:txBody>
      </p:sp>
      <p:sp>
        <p:nvSpPr>
          <p:cNvPr id="3" name="TextBox 2">
            <a:extLst>
              <a:ext uri="{FF2B5EF4-FFF2-40B4-BE49-F238E27FC236}">
                <a16:creationId xmlns:a16="http://schemas.microsoft.com/office/drawing/2014/main" id="{B946719D-C995-DB4C-BFA9-593E6093877A}"/>
              </a:ext>
            </a:extLst>
          </p:cNvPr>
          <p:cNvSpPr txBox="1"/>
          <p:nvPr/>
        </p:nvSpPr>
        <p:spPr>
          <a:xfrm>
            <a:off x="137160" y="1386840"/>
            <a:ext cx="5410200" cy="3539430"/>
          </a:xfrm>
          <a:prstGeom prst="rect">
            <a:avLst/>
          </a:prstGeom>
          <a:noFill/>
        </p:spPr>
        <p:txBody>
          <a:bodyPr wrap="square" rtlCol="0">
            <a:spAutoFit/>
          </a:bodyPr>
          <a:lstStyle/>
          <a:p>
            <a:r>
              <a:rPr lang="en-US" sz="1600" dirty="0"/>
              <a:t>No-code ML in Power BI is similar to </a:t>
            </a:r>
            <a:r>
              <a:rPr lang="en-US" sz="1600" dirty="0" err="1"/>
              <a:t>AutoML</a:t>
            </a:r>
            <a:r>
              <a:rPr lang="en-US" sz="1600" dirty="0"/>
              <a:t> </a:t>
            </a:r>
          </a:p>
          <a:p>
            <a:r>
              <a:rPr lang="en-US" sz="1600" dirty="0"/>
              <a:t>in Azure ML Studio </a:t>
            </a:r>
          </a:p>
          <a:p>
            <a:endParaRPr lang="en-US" sz="1600" b="1" dirty="0"/>
          </a:p>
          <a:p>
            <a:r>
              <a:rPr lang="en-US" sz="1600" b="1" dirty="0"/>
              <a:t>Tutorial: Build a Machine Learning model in Power BI</a:t>
            </a:r>
          </a:p>
          <a:p>
            <a:r>
              <a:rPr lang="en-US" sz="1600" dirty="0"/>
              <a:t> - </a:t>
            </a:r>
            <a:r>
              <a:rPr lang="en-US" sz="1600" dirty="0">
                <a:hlinkClick r:id="rId2"/>
              </a:rPr>
              <a:t>https://docs.microsoft.com/en-us/power-bi/connect-data/service-tutorial-build-machine-learning-model</a:t>
            </a:r>
            <a:r>
              <a:rPr lang="en-US" sz="1600" dirty="0"/>
              <a:t> </a:t>
            </a:r>
          </a:p>
          <a:p>
            <a:endParaRPr lang="en-US" sz="1600" dirty="0"/>
          </a:p>
          <a:p>
            <a:pPr marL="285750" indent="-285750">
              <a:buFont typeface="Arial" panose="020B0604020202020204" pitchFamily="34" charset="0"/>
              <a:buChar char="•"/>
            </a:pPr>
            <a:r>
              <a:rPr lang="en-US" sz="1600" dirty="0"/>
              <a:t>Create a dataflow with the input data</a:t>
            </a:r>
          </a:p>
          <a:p>
            <a:pPr marL="285750" indent="-285750">
              <a:buFont typeface="Arial" panose="020B0604020202020204" pitchFamily="34" charset="0"/>
              <a:buChar char="•"/>
            </a:pPr>
            <a:r>
              <a:rPr lang="en-US" sz="1600" dirty="0"/>
              <a:t>Create and train a machine learning model</a:t>
            </a:r>
          </a:p>
          <a:p>
            <a:pPr marL="285750" indent="-285750">
              <a:buFont typeface="Arial" panose="020B0604020202020204" pitchFamily="34" charset="0"/>
              <a:buChar char="•"/>
            </a:pPr>
            <a:r>
              <a:rPr lang="en-US" sz="1600" dirty="0"/>
              <a:t>Review the model validation report</a:t>
            </a:r>
          </a:p>
          <a:p>
            <a:pPr marL="285750" indent="-285750">
              <a:buFont typeface="Arial" panose="020B0604020202020204" pitchFamily="34" charset="0"/>
              <a:buChar char="•"/>
            </a:pPr>
            <a:r>
              <a:rPr lang="en-US" sz="1600" dirty="0"/>
              <a:t>Apply the model to a dataflow entity</a:t>
            </a:r>
          </a:p>
          <a:p>
            <a:pPr marL="285750" indent="-285750">
              <a:buFont typeface="Arial" panose="020B0604020202020204" pitchFamily="34" charset="0"/>
              <a:buChar char="•"/>
            </a:pPr>
            <a:r>
              <a:rPr lang="en-US" sz="1600" dirty="0"/>
              <a:t>Using the scored output from the model in a Power BI report</a:t>
            </a:r>
          </a:p>
          <a:p>
            <a:pPr marL="285750" indent="-285750">
              <a:buFont typeface="Arial" panose="020B0604020202020204" pitchFamily="34" charset="0"/>
              <a:buChar char="•"/>
            </a:pPr>
            <a:endParaRPr lang="en-US" sz="1600" dirty="0"/>
          </a:p>
        </p:txBody>
      </p:sp>
      <p:pic>
        <p:nvPicPr>
          <p:cNvPr id="2050" name="Picture 2" descr="Tutorial: Build a Machine Learning model in Power BI - Power BI | Microsoft  Docs">
            <a:extLst>
              <a:ext uri="{FF2B5EF4-FFF2-40B4-BE49-F238E27FC236}">
                <a16:creationId xmlns:a16="http://schemas.microsoft.com/office/drawing/2014/main" id="{99D308BA-29C1-A542-B9D8-7E914D11BF77}"/>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821680" y="3397298"/>
            <a:ext cx="6233160" cy="346070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Power BI Icon – Free Download, PNG and Vector">
            <a:extLst>
              <a:ext uri="{FF2B5EF4-FFF2-40B4-BE49-F238E27FC236}">
                <a16:creationId xmlns:a16="http://schemas.microsoft.com/office/drawing/2014/main" id="{5D31033A-6806-AC42-8602-346053C0D854}"/>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04800" y="107092"/>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code machine learning in Power BI - TechRepublic">
            <a:extLst>
              <a:ext uri="{FF2B5EF4-FFF2-40B4-BE49-F238E27FC236}">
                <a16:creationId xmlns:a16="http://schemas.microsoft.com/office/drawing/2014/main" id="{211E4D35-469E-6847-8782-0E6EF9BAB66B}"/>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7198042" y="214392"/>
            <a:ext cx="3683318" cy="276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3395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68926FF-B849-7646-818E-9A616F29CCC4}"/>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57726" y="1170432"/>
            <a:ext cx="11078242" cy="545401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ED0817E-5051-9044-BFF1-314166F1FDBC}"/>
              </a:ext>
            </a:extLst>
          </p:cNvPr>
          <p:cNvSpPr txBox="1"/>
          <p:nvPr/>
        </p:nvSpPr>
        <p:spPr>
          <a:xfrm>
            <a:off x="2160954" y="121920"/>
            <a:ext cx="8339328" cy="523220"/>
          </a:xfrm>
          <a:prstGeom prst="rect">
            <a:avLst/>
          </a:prstGeom>
          <a:noFill/>
        </p:spPr>
        <p:txBody>
          <a:bodyPr wrap="square" rtlCol="0">
            <a:spAutoFit/>
          </a:bodyPr>
          <a:lstStyle/>
          <a:p>
            <a:r>
              <a:rPr lang="en-US" sz="2800" b="1" dirty="0"/>
              <a:t>Linking to Power BI from within Azure Synapse</a:t>
            </a:r>
          </a:p>
        </p:txBody>
      </p:sp>
      <p:sp>
        <p:nvSpPr>
          <p:cNvPr id="3" name="TextBox 2">
            <a:extLst>
              <a:ext uri="{FF2B5EF4-FFF2-40B4-BE49-F238E27FC236}">
                <a16:creationId xmlns:a16="http://schemas.microsoft.com/office/drawing/2014/main" id="{68F21687-B800-1244-9C13-B088ACA40628}"/>
              </a:ext>
            </a:extLst>
          </p:cNvPr>
          <p:cNvSpPr txBox="1"/>
          <p:nvPr/>
        </p:nvSpPr>
        <p:spPr>
          <a:xfrm>
            <a:off x="2270682" y="645140"/>
            <a:ext cx="9665286" cy="307777"/>
          </a:xfrm>
          <a:prstGeom prst="rect">
            <a:avLst/>
          </a:prstGeom>
          <a:noFill/>
        </p:spPr>
        <p:txBody>
          <a:bodyPr wrap="square" rtlCol="0">
            <a:spAutoFit/>
          </a:bodyPr>
          <a:lstStyle/>
          <a:p>
            <a:r>
              <a:rPr lang="en-US" sz="1400" dirty="0"/>
              <a:t>Tutorial: </a:t>
            </a:r>
            <a:r>
              <a:rPr lang="en-US" sz="1400" dirty="0">
                <a:hlinkClick r:id="rId3"/>
              </a:rPr>
              <a:t>https://docs.microsoft.com/en-us/azure/synapse-analytics/get-started-visualize-power-bi</a:t>
            </a:r>
            <a:r>
              <a:rPr lang="en-US" sz="1400" dirty="0"/>
              <a:t> </a:t>
            </a:r>
          </a:p>
        </p:txBody>
      </p:sp>
      <p:pic>
        <p:nvPicPr>
          <p:cNvPr id="5" name="Picture 2" descr="Official Azure Icon Set">
            <a:extLst>
              <a:ext uri="{FF2B5EF4-FFF2-40B4-BE49-F238E27FC236}">
                <a16:creationId xmlns:a16="http://schemas.microsoft.com/office/drawing/2014/main" id="{9A5A28CB-C04B-1649-8C12-AC26BD20CC98}"/>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5390" y="77199"/>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Power BI Icon – Free Download, PNG and Vector">
            <a:extLst>
              <a:ext uri="{FF2B5EF4-FFF2-40B4-BE49-F238E27FC236}">
                <a16:creationId xmlns:a16="http://schemas.microsoft.com/office/drawing/2014/main" id="{FD2865FA-3FB2-414A-BD8A-D3C95EADFCA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978345" y="77199"/>
            <a:ext cx="824982" cy="82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1758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BEB5B761-A114-D146-AFD1-2D45BCE99850}"/>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370135" y="934966"/>
            <a:ext cx="10331961" cy="490633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EA617C0-0DC8-D04C-9AC5-9BDD2CFB6A0F}"/>
              </a:ext>
            </a:extLst>
          </p:cNvPr>
          <p:cNvSpPr txBox="1"/>
          <p:nvPr/>
        </p:nvSpPr>
        <p:spPr>
          <a:xfrm>
            <a:off x="2268411" y="228080"/>
            <a:ext cx="6058069" cy="523220"/>
          </a:xfrm>
          <a:prstGeom prst="rect">
            <a:avLst/>
          </a:prstGeom>
          <a:noFill/>
        </p:spPr>
        <p:txBody>
          <a:bodyPr wrap="none" rtlCol="0">
            <a:spAutoFit/>
          </a:bodyPr>
          <a:lstStyle/>
          <a:p>
            <a:r>
              <a:rPr lang="en-US" sz="2800" b="1" dirty="0"/>
              <a:t>Cosmos DB – Synapse Integration</a:t>
            </a:r>
            <a:endParaRPr lang="en-US" sz="2800" dirty="0"/>
          </a:p>
        </p:txBody>
      </p:sp>
      <p:pic>
        <p:nvPicPr>
          <p:cNvPr id="12" name="Picture 2" descr="Official Azure Icon Set">
            <a:extLst>
              <a:ext uri="{FF2B5EF4-FFF2-40B4-BE49-F238E27FC236}">
                <a16:creationId xmlns:a16="http://schemas.microsoft.com/office/drawing/2014/main" id="{7099E668-499A-E440-99C5-B73C6C7AC9F8}"/>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267243" y="109984"/>
            <a:ext cx="824982" cy="82498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Getting Started with the Table API in Azure Cosmos DB | by Will Velida |  Medium">
            <a:extLst>
              <a:ext uri="{FF2B5EF4-FFF2-40B4-BE49-F238E27FC236}">
                <a16:creationId xmlns:a16="http://schemas.microsoft.com/office/drawing/2014/main" id="{D6861666-5226-D64C-8C2D-93240723E3CA}"/>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226113" y="109984"/>
            <a:ext cx="953037" cy="879877"/>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31E6D998-27A2-E747-952E-442B19F4B2E7}"/>
              </a:ext>
            </a:extLst>
          </p:cNvPr>
          <p:cNvSpPr txBox="1"/>
          <p:nvPr/>
        </p:nvSpPr>
        <p:spPr>
          <a:xfrm>
            <a:off x="3336670" y="5763359"/>
            <a:ext cx="5518659" cy="523220"/>
          </a:xfrm>
          <a:prstGeom prst="rect">
            <a:avLst/>
          </a:prstGeom>
          <a:noFill/>
        </p:spPr>
        <p:txBody>
          <a:bodyPr wrap="square" rtlCol="0">
            <a:spAutoFit/>
          </a:bodyPr>
          <a:lstStyle/>
          <a:p>
            <a:r>
              <a:rPr lang="en-US" sz="1400" dirty="0"/>
              <a:t> - </a:t>
            </a:r>
            <a:r>
              <a:rPr lang="en-US" sz="1400" dirty="0">
                <a:hlinkClick r:id="rId5"/>
              </a:rPr>
              <a:t>https://docs.microsoft.com/en-us/azure/cosmos-db/use-cases</a:t>
            </a:r>
            <a:r>
              <a:rPr lang="en-US" sz="1400" dirty="0"/>
              <a:t> </a:t>
            </a:r>
          </a:p>
          <a:p>
            <a:r>
              <a:rPr lang="en-US" sz="1400" dirty="0"/>
              <a:t> - </a:t>
            </a:r>
            <a:r>
              <a:rPr lang="en-US" sz="1400" dirty="0">
                <a:hlinkClick r:id="rId6"/>
              </a:rPr>
              <a:t>https://docs.microsoft.com/en-us/azure/cosmos-db/synapse-link</a:t>
            </a:r>
            <a:r>
              <a:rPr lang="en-US" sz="1400" dirty="0"/>
              <a:t> </a:t>
            </a:r>
          </a:p>
        </p:txBody>
      </p:sp>
      <p:sp>
        <p:nvSpPr>
          <p:cNvPr id="15" name="TextBox 14">
            <a:extLst>
              <a:ext uri="{FF2B5EF4-FFF2-40B4-BE49-F238E27FC236}">
                <a16:creationId xmlns:a16="http://schemas.microsoft.com/office/drawing/2014/main" id="{09AAC8A1-0304-9645-8F38-5C74240697CD}"/>
              </a:ext>
            </a:extLst>
          </p:cNvPr>
          <p:cNvSpPr txBox="1"/>
          <p:nvPr/>
        </p:nvSpPr>
        <p:spPr>
          <a:xfrm>
            <a:off x="8584888" y="751300"/>
            <a:ext cx="3649229" cy="1046440"/>
          </a:xfrm>
          <a:prstGeom prst="rect">
            <a:avLst/>
          </a:prstGeom>
          <a:noFill/>
        </p:spPr>
        <p:txBody>
          <a:bodyPr wrap="square" rtlCol="0">
            <a:spAutoFit/>
          </a:bodyPr>
          <a:lstStyle/>
          <a:p>
            <a:r>
              <a:rPr lang="en-US" sz="1400" b="1" dirty="0">
                <a:solidFill>
                  <a:srgbClr val="FF0000"/>
                </a:solidFill>
              </a:rPr>
              <a:t>Azure Cosmos DB:</a:t>
            </a:r>
          </a:p>
          <a:p>
            <a:pPr marL="285750" indent="-285750">
              <a:buFont typeface="Arial" panose="020B0604020202020204" pitchFamily="34" charset="0"/>
              <a:buChar char="•"/>
            </a:pPr>
            <a:r>
              <a:rPr lang="en-US" sz="1200" dirty="0">
                <a:solidFill>
                  <a:srgbClr val="0070C0"/>
                </a:solidFill>
              </a:rPr>
              <a:t>fast NoSQL multi-model database </a:t>
            </a:r>
            <a:br>
              <a:rPr lang="en-US" sz="1200" dirty="0">
                <a:solidFill>
                  <a:srgbClr val="0070C0"/>
                </a:solidFill>
              </a:rPr>
            </a:br>
            <a:r>
              <a:rPr lang="en-US" sz="1200" dirty="0">
                <a:solidFill>
                  <a:srgbClr val="0070C0"/>
                </a:solidFill>
              </a:rPr>
              <a:t>(key-value, documents, graphs and columnar)</a:t>
            </a:r>
          </a:p>
          <a:p>
            <a:pPr marL="285750" indent="-285750">
              <a:buFont typeface="Arial" panose="020B0604020202020204" pitchFamily="34" charset="0"/>
              <a:buChar char="•"/>
            </a:pPr>
            <a:r>
              <a:rPr lang="en-US" sz="1200" dirty="0">
                <a:solidFill>
                  <a:srgbClr val="0070C0"/>
                </a:solidFill>
              </a:rPr>
              <a:t>low order-of-millisecond response times</a:t>
            </a:r>
          </a:p>
          <a:p>
            <a:pPr marL="285750" indent="-285750">
              <a:buFont typeface="Arial" panose="020B0604020202020204" pitchFamily="34" charset="0"/>
              <a:buChar char="•"/>
            </a:pPr>
            <a:r>
              <a:rPr lang="en-US" sz="1200" dirty="0">
                <a:solidFill>
                  <a:srgbClr val="0070C0"/>
                </a:solidFill>
              </a:rPr>
              <a:t>global scaling</a:t>
            </a:r>
          </a:p>
        </p:txBody>
      </p:sp>
    </p:spTree>
    <p:extLst>
      <p:ext uri="{BB962C8B-B14F-4D97-AF65-F5344CB8AC3E}">
        <p14:creationId xmlns:p14="http://schemas.microsoft.com/office/powerpoint/2010/main" val="28290536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D09084-6DFA-8E43-8E28-6E16628E7670}"/>
              </a:ext>
            </a:extLst>
          </p:cNvPr>
          <p:cNvSpPr txBox="1"/>
          <p:nvPr/>
        </p:nvSpPr>
        <p:spPr>
          <a:xfrm>
            <a:off x="1773112" y="612844"/>
            <a:ext cx="8443637" cy="5632311"/>
          </a:xfrm>
          <a:prstGeom prst="rect">
            <a:avLst/>
          </a:prstGeom>
          <a:noFill/>
        </p:spPr>
        <p:txBody>
          <a:bodyPr wrap="square" rtlCol="0">
            <a:spAutoFit/>
          </a:bodyPr>
          <a:lstStyle/>
          <a:p>
            <a:r>
              <a:rPr lang="en-US" sz="2400" b="1" dirty="0"/>
              <a:t>More Links:</a:t>
            </a:r>
          </a:p>
          <a:p>
            <a:endParaRPr lang="en-US" sz="1600" dirty="0"/>
          </a:p>
          <a:p>
            <a:endParaRPr lang="en-US" sz="1600" dirty="0"/>
          </a:p>
          <a:p>
            <a:r>
              <a:rPr lang="en-US" sz="1600" dirty="0"/>
              <a:t>Visual Studio Code – good editor:</a:t>
            </a:r>
          </a:p>
          <a:p>
            <a:r>
              <a:rPr lang="en-US" sz="1600" dirty="0"/>
              <a:t> - </a:t>
            </a:r>
            <a:r>
              <a:rPr lang="en-US" sz="1600" dirty="0">
                <a:hlinkClick r:id="rId2"/>
              </a:rPr>
              <a:t>https://code.visualstudio.com/</a:t>
            </a:r>
            <a:endParaRPr lang="en-US" sz="1600" dirty="0"/>
          </a:p>
          <a:p>
            <a:endParaRPr lang="en-US" sz="1600" dirty="0"/>
          </a:p>
          <a:p>
            <a:r>
              <a:rPr lang="en-US" sz="1600" dirty="0"/>
              <a:t>Download Integration Runtime:</a:t>
            </a:r>
          </a:p>
          <a:p>
            <a:r>
              <a:rPr lang="en-US" sz="1600" dirty="0"/>
              <a:t> - </a:t>
            </a:r>
            <a:r>
              <a:rPr lang="en-US" sz="1600" dirty="0">
                <a:hlinkClick r:id="rId3"/>
              </a:rPr>
              <a:t>https://www.microsoft.com/en-us/download/details.aspx?id=39717</a:t>
            </a:r>
            <a:r>
              <a:rPr lang="en-US" sz="1600" dirty="0"/>
              <a:t> - </a:t>
            </a:r>
          </a:p>
          <a:p>
            <a:endParaRPr lang="en-US" sz="1600" dirty="0"/>
          </a:p>
          <a:p>
            <a:r>
              <a:rPr lang="en-US" sz="1600" dirty="0"/>
              <a:t>Download </a:t>
            </a:r>
            <a:r>
              <a:rPr lang="en-US" sz="1600" dirty="0" err="1"/>
              <a:t>AZCopy</a:t>
            </a:r>
            <a:r>
              <a:rPr lang="en-US" sz="1600" dirty="0"/>
              <a:t>:</a:t>
            </a:r>
          </a:p>
          <a:p>
            <a:r>
              <a:rPr lang="en-US" sz="1600" dirty="0"/>
              <a:t> - </a:t>
            </a:r>
            <a:r>
              <a:rPr lang="en-US" sz="1600" dirty="0">
                <a:hlinkClick r:id="rId4"/>
              </a:rPr>
              <a:t>https://docs.microsoft.com/en-us/azure/storage/common/storage-use-azcopy-v10</a:t>
            </a:r>
            <a:r>
              <a:rPr lang="en-US" sz="1600" dirty="0"/>
              <a:t> - </a:t>
            </a:r>
          </a:p>
          <a:p>
            <a:endParaRPr lang="en-US" sz="1600" dirty="0"/>
          </a:p>
          <a:p>
            <a:r>
              <a:rPr lang="en-US" sz="1600" dirty="0" err="1"/>
              <a:t>AZCopy</a:t>
            </a:r>
            <a:r>
              <a:rPr lang="en-US" sz="1600" dirty="0"/>
              <a:t> Documentation:</a:t>
            </a:r>
          </a:p>
          <a:p>
            <a:r>
              <a:rPr lang="en-US" sz="1600" dirty="0"/>
              <a:t> - </a:t>
            </a:r>
            <a:r>
              <a:rPr lang="en-US" sz="1600" dirty="0">
                <a:hlinkClick r:id="rId5"/>
              </a:rPr>
              <a:t>https://docs.microsoft.com/en-us/azure/storage/common/storage-ref-azcopy-copy</a:t>
            </a:r>
            <a:r>
              <a:rPr lang="en-US" sz="1600" dirty="0"/>
              <a:t> - </a:t>
            </a:r>
          </a:p>
          <a:p>
            <a:endParaRPr lang="en-US" sz="1600" dirty="0"/>
          </a:p>
          <a:p>
            <a:r>
              <a:rPr lang="en-US" sz="1600" dirty="0"/>
              <a:t>Transfer S3 using </a:t>
            </a:r>
            <a:r>
              <a:rPr lang="en-US" sz="1600" dirty="0" err="1"/>
              <a:t>AzCopy</a:t>
            </a:r>
            <a:r>
              <a:rPr lang="en-US" sz="1600" dirty="0"/>
              <a:t>:</a:t>
            </a:r>
          </a:p>
          <a:p>
            <a:r>
              <a:rPr lang="en-US" sz="1600" dirty="0"/>
              <a:t> - </a:t>
            </a:r>
            <a:r>
              <a:rPr lang="en-US" sz="1600" dirty="0">
                <a:hlinkClick r:id="rId6"/>
              </a:rPr>
              <a:t>https://docs.microsoft.com/en-us/azure/storage/common/storage-use-azcopy-s3</a:t>
            </a:r>
            <a:r>
              <a:rPr lang="en-US" sz="1600" dirty="0"/>
              <a:t> - </a:t>
            </a:r>
          </a:p>
          <a:p>
            <a:endParaRPr lang="en-US" sz="1600" dirty="0"/>
          </a:p>
          <a:p>
            <a:r>
              <a:rPr lang="en-US" sz="1600" dirty="0"/>
              <a:t>Differences between Standard and Premium storage:</a:t>
            </a:r>
          </a:p>
          <a:p>
            <a:r>
              <a:rPr lang="en-US" sz="1600" dirty="0"/>
              <a:t> - </a:t>
            </a:r>
            <a:r>
              <a:rPr lang="en-US" sz="1600" dirty="0">
                <a:hlinkClick r:id="rId7"/>
              </a:rPr>
              <a:t>https://www.danielstocker.net/what-is-the-difference-between-azure-standard-storage-and-azure-premium-storage/</a:t>
            </a:r>
            <a:r>
              <a:rPr lang="en-US" sz="1600" dirty="0"/>
              <a:t> - </a:t>
            </a:r>
          </a:p>
          <a:p>
            <a:r>
              <a:rPr lang="en-US" sz="1600" dirty="0"/>
              <a:t> - </a:t>
            </a:r>
          </a:p>
        </p:txBody>
      </p:sp>
    </p:spTree>
    <p:extLst>
      <p:ext uri="{BB962C8B-B14F-4D97-AF65-F5344CB8AC3E}">
        <p14:creationId xmlns:p14="http://schemas.microsoft.com/office/powerpoint/2010/main" val="39334020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E6D09084-6DFA-8E43-8E28-6E16628E7670}"/>
              </a:ext>
            </a:extLst>
          </p:cNvPr>
          <p:cNvSpPr txBox="1"/>
          <p:nvPr/>
        </p:nvSpPr>
        <p:spPr>
          <a:xfrm>
            <a:off x="2342240" y="43458"/>
            <a:ext cx="4322888" cy="461665"/>
          </a:xfrm>
          <a:prstGeom prst="rect">
            <a:avLst/>
          </a:prstGeom>
          <a:noFill/>
        </p:spPr>
        <p:txBody>
          <a:bodyPr wrap="square" rtlCol="0">
            <a:spAutoFit/>
          </a:bodyPr>
          <a:lstStyle/>
          <a:p>
            <a:r>
              <a:rPr lang="en-US" sz="2400" b="1" dirty="0"/>
              <a:t>Azure Cognitive Services</a:t>
            </a:r>
          </a:p>
        </p:txBody>
      </p:sp>
      <p:sp>
        <p:nvSpPr>
          <p:cNvPr id="2" name="TextBox 1">
            <a:extLst>
              <a:ext uri="{FF2B5EF4-FFF2-40B4-BE49-F238E27FC236}">
                <a16:creationId xmlns:a16="http://schemas.microsoft.com/office/drawing/2014/main" id="{67BA5B17-D935-2F49-97FC-717954C5EDD5}"/>
              </a:ext>
            </a:extLst>
          </p:cNvPr>
          <p:cNvSpPr txBox="1"/>
          <p:nvPr/>
        </p:nvSpPr>
        <p:spPr>
          <a:xfrm>
            <a:off x="200529" y="3523245"/>
            <a:ext cx="6267491" cy="1692771"/>
          </a:xfrm>
          <a:prstGeom prst="rect">
            <a:avLst/>
          </a:prstGeom>
          <a:noFill/>
        </p:spPr>
        <p:txBody>
          <a:bodyPr wrap="square" rtlCol="0">
            <a:spAutoFit/>
          </a:bodyPr>
          <a:lstStyle/>
          <a:p>
            <a:r>
              <a:rPr lang="en-US" sz="1200" dirty="0"/>
              <a:t> - </a:t>
            </a:r>
            <a:r>
              <a:rPr lang="en-US" sz="1200" dirty="0">
                <a:hlinkClick r:id="rId2"/>
              </a:rPr>
              <a:t>https://docs.microsoft.com/en-us/azure/cognitive-services/what-are-cognitive-services</a:t>
            </a:r>
            <a:r>
              <a:rPr lang="en-US" sz="1200" dirty="0"/>
              <a:t> </a:t>
            </a:r>
          </a:p>
          <a:p>
            <a:r>
              <a:rPr lang="en-US" sz="1200" dirty="0"/>
              <a:t> - </a:t>
            </a:r>
            <a:r>
              <a:rPr lang="en-US" sz="1200" dirty="0">
                <a:hlinkClick r:id="rId3"/>
              </a:rPr>
              <a:t>https://docs.microsoft.com/en-us/azure/cognitive-services/</a:t>
            </a:r>
            <a:r>
              <a:rPr lang="en-US" sz="1200" dirty="0"/>
              <a:t> </a:t>
            </a:r>
          </a:p>
          <a:p>
            <a:endParaRPr lang="en-US" sz="1600" dirty="0"/>
          </a:p>
          <a:p>
            <a:endParaRPr lang="en-US" sz="1600" dirty="0"/>
          </a:p>
          <a:p>
            <a:pPr marL="285750" indent="-285750">
              <a:buFont typeface="Arial" panose="020B0604020202020204" pitchFamily="34" charset="0"/>
              <a:buChar char="•"/>
            </a:pPr>
            <a:r>
              <a:rPr lang="en-US" sz="1600" dirty="0"/>
              <a:t>Pros - easy to use, high quality services</a:t>
            </a:r>
          </a:p>
          <a:p>
            <a:endParaRPr lang="en-US" sz="1600" dirty="0"/>
          </a:p>
          <a:p>
            <a:pPr marL="285750" indent="-285750">
              <a:buFont typeface="Arial" panose="020B0604020202020204" pitchFamily="34" charset="0"/>
              <a:buChar char="•"/>
            </a:pPr>
            <a:r>
              <a:rPr lang="en-US" sz="1600" dirty="0"/>
              <a:t>Cons – may be costly depending on data volume</a:t>
            </a:r>
          </a:p>
        </p:txBody>
      </p:sp>
      <p:sp>
        <p:nvSpPr>
          <p:cNvPr id="3" name="TextBox 2">
            <a:extLst>
              <a:ext uri="{FF2B5EF4-FFF2-40B4-BE49-F238E27FC236}">
                <a16:creationId xmlns:a16="http://schemas.microsoft.com/office/drawing/2014/main" id="{14966BCC-4218-FD4A-BBF6-CB96D77CCB3C}"/>
              </a:ext>
            </a:extLst>
          </p:cNvPr>
          <p:cNvSpPr txBox="1"/>
          <p:nvPr/>
        </p:nvSpPr>
        <p:spPr>
          <a:xfrm>
            <a:off x="136359" y="1648823"/>
            <a:ext cx="5342023" cy="1569660"/>
          </a:xfrm>
          <a:prstGeom prst="rect">
            <a:avLst/>
          </a:prstGeom>
          <a:noFill/>
        </p:spPr>
        <p:txBody>
          <a:bodyPr wrap="square" rtlCol="0">
            <a:spAutoFit/>
          </a:bodyPr>
          <a:lstStyle/>
          <a:p>
            <a:pPr marL="285750" indent="-285750">
              <a:buFont typeface="Arial" panose="020B0604020202020204" pitchFamily="34" charset="0"/>
              <a:buChar char="•"/>
            </a:pPr>
            <a:r>
              <a:rPr lang="en-US" sz="1600" dirty="0">
                <a:solidFill>
                  <a:srgbClr val="0070C0"/>
                </a:solidFill>
              </a:rPr>
              <a:t>Ready-to-use AI Solutions</a:t>
            </a:r>
          </a:p>
          <a:p>
            <a:pPr marL="285750" indent="-285750">
              <a:buFont typeface="Arial" panose="020B0604020202020204" pitchFamily="34" charset="0"/>
              <a:buChar char="•"/>
            </a:pPr>
            <a:r>
              <a:rPr lang="en-US" sz="1600" dirty="0">
                <a:solidFill>
                  <a:srgbClr val="0070C0"/>
                </a:solidFill>
              </a:rPr>
              <a:t>No Machine-Learning expertise required</a:t>
            </a:r>
          </a:p>
          <a:p>
            <a:pPr marL="285750" indent="-285750">
              <a:buFont typeface="Arial" panose="020B0604020202020204" pitchFamily="34" charset="0"/>
              <a:buChar char="•"/>
            </a:pPr>
            <a:r>
              <a:rPr lang="en-US" sz="1600" dirty="0">
                <a:solidFill>
                  <a:srgbClr val="0070C0"/>
                </a:solidFill>
              </a:rPr>
              <a:t>Use API call to embed the ability to see, hear, speak, search, or understand into your process</a:t>
            </a:r>
          </a:p>
          <a:p>
            <a:pPr marL="285750" indent="-285750">
              <a:buFont typeface="Arial" panose="020B0604020202020204" pitchFamily="34" charset="0"/>
              <a:buChar char="•"/>
            </a:pPr>
            <a:r>
              <a:rPr lang="en-US" sz="1600" dirty="0">
                <a:solidFill>
                  <a:srgbClr val="0070C0"/>
                </a:solidFill>
              </a:rPr>
              <a:t>Accelerate decision-making in your apps</a:t>
            </a:r>
          </a:p>
          <a:p>
            <a:pPr marL="285750" indent="-285750">
              <a:buFont typeface="Arial" panose="020B0604020202020204" pitchFamily="34" charset="0"/>
              <a:buChar char="•"/>
            </a:pPr>
            <a:r>
              <a:rPr lang="en-US" sz="1600" dirty="0">
                <a:solidFill>
                  <a:srgbClr val="0070C0"/>
                </a:solidFill>
              </a:rPr>
              <a:t>4-12% cheaper than comparable services in AWS</a:t>
            </a:r>
          </a:p>
        </p:txBody>
      </p:sp>
      <p:sp>
        <p:nvSpPr>
          <p:cNvPr id="4" name="TextBox 3">
            <a:extLst>
              <a:ext uri="{FF2B5EF4-FFF2-40B4-BE49-F238E27FC236}">
                <a16:creationId xmlns:a16="http://schemas.microsoft.com/office/drawing/2014/main" id="{05E30733-67C1-E943-99AB-4E5D1E549A57}"/>
              </a:ext>
            </a:extLst>
          </p:cNvPr>
          <p:cNvSpPr txBox="1"/>
          <p:nvPr/>
        </p:nvSpPr>
        <p:spPr>
          <a:xfrm>
            <a:off x="6713619" y="43458"/>
            <a:ext cx="5414211" cy="6771084"/>
          </a:xfrm>
          <a:prstGeom prst="rect">
            <a:avLst/>
          </a:prstGeom>
          <a:noFill/>
        </p:spPr>
        <p:txBody>
          <a:bodyPr wrap="square" rtlCol="0">
            <a:spAutoFit/>
          </a:bodyPr>
          <a:lstStyle/>
          <a:p>
            <a:endParaRPr lang="en-US" sz="1400" dirty="0"/>
          </a:p>
          <a:p>
            <a:r>
              <a:rPr lang="en-US" sz="1400" b="1" dirty="0">
                <a:solidFill>
                  <a:srgbClr val="FF0000"/>
                </a:solidFill>
              </a:rPr>
              <a:t>1. Vision</a:t>
            </a:r>
          </a:p>
          <a:p>
            <a:pPr marL="285750" indent="-285750">
              <a:buFont typeface="Arial" panose="020B0604020202020204" pitchFamily="34" charset="0"/>
              <a:buChar char="•"/>
            </a:pPr>
            <a:r>
              <a:rPr lang="en-US" sz="1400" dirty="0"/>
              <a:t>Image analysis and </a:t>
            </a:r>
            <a:r>
              <a:rPr lang="en-US" sz="1400" dirty="0" err="1"/>
              <a:t>anotation</a:t>
            </a:r>
            <a:endParaRPr lang="en-US" sz="1400" dirty="0"/>
          </a:p>
          <a:p>
            <a:pPr marL="285750" indent="-285750">
              <a:buFont typeface="Arial" panose="020B0604020202020204" pitchFamily="34" charset="0"/>
              <a:buChar char="•"/>
            </a:pPr>
            <a:r>
              <a:rPr lang="en-US" sz="1400" dirty="0"/>
              <a:t>Handwriting recognition</a:t>
            </a:r>
          </a:p>
          <a:p>
            <a:pPr marL="285750" indent="-285750">
              <a:buFont typeface="Arial" panose="020B0604020202020204" pitchFamily="34" charset="0"/>
              <a:buChar char="•"/>
            </a:pPr>
            <a:r>
              <a:rPr lang="en-US" sz="1400" dirty="0"/>
              <a:t>Celebrity and landmark recognition in pictures</a:t>
            </a:r>
          </a:p>
          <a:p>
            <a:pPr marL="285750" indent="-285750">
              <a:buFont typeface="Arial" panose="020B0604020202020204" pitchFamily="34" charset="0"/>
              <a:buChar char="•"/>
            </a:pPr>
            <a:r>
              <a:rPr lang="en-US" sz="1400" dirty="0"/>
              <a:t>Read the text in images</a:t>
            </a:r>
          </a:p>
          <a:p>
            <a:pPr marL="285750" indent="-285750">
              <a:buFont typeface="Arial" panose="020B0604020202020204" pitchFamily="34" charset="0"/>
              <a:buChar char="•"/>
            </a:pPr>
            <a:r>
              <a:rPr lang="en-US" sz="1400" dirty="0"/>
              <a:t>Analyze videos in real-time (text-based descriptions)</a:t>
            </a:r>
          </a:p>
          <a:p>
            <a:endParaRPr lang="en-US" sz="1400" dirty="0"/>
          </a:p>
          <a:p>
            <a:r>
              <a:rPr lang="en-US" sz="1400" b="1" dirty="0">
                <a:solidFill>
                  <a:srgbClr val="FF0000"/>
                </a:solidFill>
              </a:rPr>
              <a:t>2. Speech</a:t>
            </a:r>
          </a:p>
          <a:p>
            <a:pPr marL="285750" indent="-285750">
              <a:buFont typeface="Arial" panose="020B0604020202020204" pitchFamily="34" charset="0"/>
              <a:buChar char="•"/>
            </a:pPr>
            <a:r>
              <a:rPr lang="en-US" sz="1400" dirty="0"/>
              <a:t>Speech recognition and speech-to-text transcriptions</a:t>
            </a:r>
          </a:p>
          <a:p>
            <a:pPr marL="285750" indent="-285750">
              <a:buFont typeface="Arial" panose="020B0604020202020204" pitchFamily="34" charset="0"/>
              <a:buChar char="•"/>
            </a:pPr>
            <a:r>
              <a:rPr lang="en-US" sz="1400" dirty="0"/>
              <a:t>Text-to-speech transcriptions</a:t>
            </a:r>
          </a:p>
          <a:p>
            <a:pPr marL="285750" indent="-285750">
              <a:buFont typeface="Arial" panose="020B0604020202020204" pitchFamily="34" charset="0"/>
              <a:buChar char="•"/>
            </a:pPr>
            <a:r>
              <a:rPr lang="en-US" sz="1400" dirty="0"/>
              <a:t>Real-time translations</a:t>
            </a:r>
          </a:p>
          <a:p>
            <a:pPr marL="285750" indent="-285750">
              <a:buFont typeface="Arial" panose="020B0604020202020204" pitchFamily="34" charset="0"/>
              <a:buChar char="•"/>
            </a:pPr>
            <a:r>
              <a:rPr lang="en-US" sz="1400" dirty="0"/>
              <a:t>Speaker verification (Id a person by analyzing speech)</a:t>
            </a:r>
          </a:p>
          <a:p>
            <a:endParaRPr lang="en-US" sz="1400" dirty="0"/>
          </a:p>
          <a:p>
            <a:r>
              <a:rPr lang="en-US" sz="1400" b="1" dirty="0">
                <a:solidFill>
                  <a:srgbClr val="FF0000"/>
                </a:solidFill>
              </a:rPr>
              <a:t>3. Language</a:t>
            </a:r>
          </a:p>
          <a:p>
            <a:pPr marL="285750" indent="-285750">
              <a:buFont typeface="Arial" panose="020B0604020202020204" pitchFamily="34" charset="0"/>
              <a:buChar char="•"/>
            </a:pPr>
            <a:r>
              <a:rPr lang="en-US" sz="1400" dirty="0"/>
              <a:t>Text Analytics API - key phrases, languages, sentiment, and interlinking</a:t>
            </a:r>
          </a:p>
          <a:p>
            <a:pPr marL="285750" indent="-285750">
              <a:buFont typeface="Arial" panose="020B0604020202020204" pitchFamily="34" charset="0"/>
              <a:buChar char="•"/>
            </a:pPr>
            <a:r>
              <a:rPr lang="en-US" sz="1400" dirty="0"/>
              <a:t>Bing spell check (proofreading)</a:t>
            </a:r>
          </a:p>
          <a:p>
            <a:pPr marL="285750" indent="-285750">
              <a:buFont typeface="Arial" panose="020B0604020202020204" pitchFamily="34" charset="0"/>
              <a:buChar char="•"/>
            </a:pPr>
            <a:r>
              <a:rPr lang="en-US" sz="1400" dirty="0"/>
              <a:t>Translator text</a:t>
            </a:r>
          </a:p>
          <a:p>
            <a:pPr marL="285750" indent="-285750">
              <a:buFont typeface="Arial" panose="020B0604020202020204" pitchFamily="34" charset="0"/>
              <a:buChar char="•"/>
            </a:pPr>
            <a:r>
              <a:rPr lang="en-US" sz="1400" dirty="0"/>
              <a:t>Content moderator (images, text) </a:t>
            </a:r>
          </a:p>
          <a:p>
            <a:endParaRPr lang="en-US" sz="1400" dirty="0"/>
          </a:p>
          <a:p>
            <a:r>
              <a:rPr lang="en-US" sz="1400" b="1" dirty="0">
                <a:solidFill>
                  <a:srgbClr val="FF0000"/>
                </a:solidFill>
              </a:rPr>
              <a:t>4. Knowledge</a:t>
            </a:r>
          </a:p>
          <a:p>
            <a:pPr marL="285750" indent="-285750">
              <a:buFont typeface="Arial" panose="020B0604020202020204" pitchFamily="34" charset="0"/>
              <a:buChar char="•"/>
            </a:pPr>
            <a:r>
              <a:rPr lang="en-US" sz="1400" dirty="0"/>
              <a:t>Q&amp;A maker (build FAQ)</a:t>
            </a:r>
          </a:p>
          <a:p>
            <a:endParaRPr lang="en-US" sz="1400" dirty="0"/>
          </a:p>
          <a:p>
            <a:r>
              <a:rPr lang="en-US" sz="1400" b="1" dirty="0">
                <a:solidFill>
                  <a:srgbClr val="FF0000"/>
                </a:solidFill>
              </a:rPr>
              <a:t>5. Search</a:t>
            </a:r>
          </a:p>
          <a:p>
            <a:pPr marL="285750" indent="-285750">
              <a:buFont typeface="Arial" panose="020B0604020202020204" pitchFamily="34" charset="0"/>
              <a:buChar char="•"/>
            </a:pPr>
            <a:r>
              <a:rPr lang="en-US" sz="1400" dirty="0"/>
              <a:t>Bing web search</a:t>
            </a:r>
          </a:p>
          <a:p>
            <a:pPr marL="285750" indent="-285750">
              <a:buFont typeface="Arial" panose="020B0604020202020204" pitchFamily="34" charset="0"/>
              <a:buChar char="•"/>
            </a:pPr>
            <a:r>
              <a:rPr lang="en-US" sz="1400" dirty="0"/>
              <a:t>Bing custom search (filter, safety, etc.)</a:t>
            </a:r>
          </a:p>
          <a:p>
            <a:pPr marL="285750" indent="-285750">
              <a:buFont typeface="Arial" panose="020B0604020202020204" pitchFamily="34" charset="0"/>
              <a:buChar char="•"/>
            </a:pPr>
            <a:r>
              <a:rPr lang="en-US" sz="1400" dirty="0"/>
              <a:t>Bing video search</a:t>
            </a:r>
          </a:p>
          <a:p>
            <a:pPr marL="285750" indent="-285750">
              <a:buFont typeface="Arial" panose="020B0604020202020204" pitchFamily="34" charset="0"/>
              <a:buChar char="•"/>
            </a:pPr>
            <a:r>
              <a:rPr lang="en-US" sz="1400" dirty="0"/>
              <a:t>Bing image search</a:t>
            </a:r>
          </a:p>
          <a:p>
            <a:pPr marL="285750" indent="-285750">
              <a:buFont typeface="Arial" panose="020B0604020202020204" pitchFamily="34" charset="0"/>
              <a:buChar char="•"/>
            </a:pPr>
            <a:r>
              <a:rPr lang="en-US" sz="1400" dirty="0"/>
              <a:t>Bing news search</a:t>
            </a:r>
          </a:p>
        </p:txBody>
      </p:sp>
      <p:pic>
        <p:nvPicPr>
          <p:cNvPr id="2050" name="Picture 2" descr="Sentiment analysis and text mining using Azure Cognitive Services | by Caio  Moreno | Medium">
            <a:extLst>
              <a:ext uri="{FF2B5EF4-FFF2-40B4-BE49-F238E27FC236}">
                <a16:creationId xmlns:a16="http://schemas.microsoft.com/office/drawing/2014/main" id="{677640B0-EBAF-824D-B1DB-1A5463F5A247}"/>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1"/>
          <a:stretch/>
        </p:blipFill>
        <p:spPr bwMode="auto">
          <a:xfrm>
            <a:off x="64170" y="43458"/>
            <a:ext cx="2229579" cy="1113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5790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036B375-7F2C-A845-BA5D-B5D8E3DFC364}"/>
              </a:ext>
            </a:extLst>
          </p:cNvPr>
          <p:cNvSpPr txBox="1"/>
          <p:nvPr/>
        </p:nvSpPr>
        <p:spPr>
          <a:xfrm>
            <a:off x="0" y="76402"/>
            <a:ext cx="5799222" cy="523220"/>
          </a:xfrm>
          <a:prstGeom prst="rect">
            <a:avLst/>
          </a:prstGeom>
          <a:noFill/>
        </p:spPr>
        <p:txBody>
          <a:bodyPr wrap="square" rtlCol="0">
            <a:spAutoFit/>
          </a:bodyPr>
          <a:lstStyle/>
          <a:p>
            <a:r>
              <a:rPr lang="en-US" sz="2800" b="1" dirty="0"/>
              <a:t>Machine Learning Architectures</a:t>
            </a:r>
          </a:p>
        </p:txBody>
      </p:sp>
      <p:sp>
        <p:nvSpPr>
          <p:cNvPr id="8" name="TextBox 7">
            <a:extLst>
              <a:ext uri="{FF2B5EF4-FFF2-40B4-BE49-F238E27FC236}">
                <a16:creationId xmlns:a16="http://schemas.microsoft.com/office/drawing/2014/main" id="{585827C2-AE1C-004F-92D6-5667DFC9CBEC}"/>
              </a:ext>
            </a:extLst>
          </p:cNvPr>
          <p:cNvSpPr txBox="1"/>
          <p:nvPr/>
        </p:nvSpPr>
        <p:spPr>
          <a:xfrm>
            <a:off x="13846629" y="6673929"/>
            <a:ext cx="184731" cy="369332"/>
          </a:xfrm>
          <a:prstGeom prst="rect">
            <a:avLst/>
          </a:prstGeom>
          <a:noFill/>
        </p:spPr>
        <p:txBody>
          <a:bodyPr wrap="none" rtlCol="0">
            <a:spAutoFit/>
          </a:bodyPr>
          <a:lstStyle/>
          <a:p>
            <a:endParaRPr lang="en-US" dirty="0"/>
          </a:p>
        </p:txBody>
      </p:sp>
      <p:sp>
        <p:nvSpPr>
          <p:cNvPr id="9" name="TextBox 8">
            <a:extLst>
              <a:ext uri="{FF2B5EF4-FFF2-40B4-BE49-F238E27FC236}">
                <a16:creationId xmlns:a16="http://schemas.microsoft.com/office/drawing/2014/main" id="{8A0997EE-BFC3-864B-9D78-1AF7C28CAAA5}"/>
              </a:ext>
            </a:extLst>
          </p:cNvPr>
          <p:cNvSpPr txBox="1"/>
          <p:nvPr/>
        </p:nvSpPr>
        <p:spPr>
          <a:xfrm>
            <a:off x="336884" y="1393706"/>
            <a:ext cx="5890162" cy="646331"/>
          </a:xfrm>
          <a:prstGeom prst="rect">
            <a:avLst/>
          </a:prstGeom>
          <a:noFill/>
        </p:spPr>
        <p:txBody>
          <a:bodyPr wrap="square" rtlCol="0">
            <a:spAutoFit/>
          </a:bodyPr>
          <a:lstStyle/>
          <a:p>
            <a:r>
              <a:rPr lang="en-US" sz="1200" dirty="0"/>
              <a:t>Nice Review about </a:t>
            </a:r>
            <a:r>
              <a:rPr lang="en-US" sz="1200" dirty="0" err="1"/>
              <a:t>MLOps</a:t>
            </a:r>
            <a:r>
              <a:rPr lang="en-US" sz="1200" dirty="0"/>
              <a:t> Reference Architectures</a:t>
            </a:r>
          </a:p>
          <a:p>
            <a:r>
              <a:rPr lang="en-US" sz="1200" dirty="0">
                <a:hlinkClick r:id="rId2"/>
              </a:rPr>
              <a:t>https://medium.com/dataseries/machine-learning-reference-architectures-from-google-facebook-uber-databricks-and-others-58191cf82b98</a:t>
            </a:r>
            <a:r>
              <a:rPr lang="en-US" sz="1200" dirty="0"/>
              <a:t> </a:t>
            </a:r>
          </a:p>
        </p:txBody>
      </p:sp>
      <p:sp>
        <p:nvSpPr>
          <p:cNvPr id="10" name="TextBox 9">
            <a:extLst>
              <a:ext uri="{FF2B5EF4-FFF2-40B4-BE49-F238E27FC236}">
                <a16:creationId xmlns:a16="http://schemas.microsoft.com/office/drawing/2014/main" id="{2BEE0558-251C-BF40-BEEF-29F1918EECC2}"/>
              </a:ext>
            </a:extLst>
          </p:cNvPr>
          <p:cNvSpPr txBox="1"/>
          <p:nvPr/>
        </p:nvSpPr>
        <p:spPr>
          <a:xfrm>
            <a:off x="336884" y="2349780"/>
            <a:ext cx="4009431" cy="830997"/>
          </a:xfrm>
          <a:prstGeom prst="rect">
            <a:avLst/>
          </a:prstGeom>
          <a:noFill/>
        </p:spPr>
        <p:txBody>
          <a:bodyPr wrap="none" rtlCol="0">
            <a:spAutoFit/>
          </a:bodyPr>
          <a:lstStyle/>
          <a:p>
            <a:r>
              <a:rPr lang="en-US" sz="1200" dirty="0"/>
              <a:t>The lifecycle of Machine Learning solutions is </a:t>
            </a:r>
          </a:p>
          <a:p>
            <a:r>
              <a:rPr lang="en-US" sz="1200" dirty="0"/>
              <a:t>fundamentally different than other software disciplines, </a:t>
            </a:r>
          </a:p>
          <a:p>
            <a:r>
              <a:rPr lang="en-US" sz="1200" dirty="0"/>
              <a:t>because </a:t>
            </a:r>
            <a:r>
              <a:rPr lang="en-US" sz="1200" b="1" dirty="0">
                <a:solidFill>
                  <a:srgbClr val="FF0000"/>
                </a:solidFill>
              </a:rPr>
              <a:t>the deployed model needs to be constantly </a:t>
            </a:r>
          </a:p>
          <a:p>
            <a:r>
              <a:rPr lang="en-US" sz="1200" b="1" dirty="0">
                <a:solidFill>
                  <a:srgbClr val="FF0000"/>
                </a:solidFill>
              </a:rPr>
              <a:t>re-trained and optimized</a:t>
            </a:r>
            <a:r>
              <a:rPr lang="en-US" sz="1200" dirty="0"/>
              <a:t>.</a:t>
            </a:r>
          </a:p>
        </p:txBody>
      </p:sp>
      <p:pic>
        <p:nvPicPr>
          <p:cNvPr id="11" name="Picture 4" descr="Machine Learning Life Cycle - Tutorial And Example">
            <a:extLst>
              <a:ext uri="{FF2B5EF4-FFF2-40B4-BE49-F238E27FC236}">
                <a16:creationId xmlns:a16="http://schemas.microsoft.com/office/drawing/2014/main" id="{29A171C5-DEC0-514B-A356-2E9E787ABDB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931287" y="1043534"/>
            <a:ext cx="3891478" cy="3852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61110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4A0AF9-44FC-424E-BD52-A08B66A5A9EE}"/>
              </a:ext>
            </a:extLst>
          </p:cNvPr>
          <p:cNvSpPr txBox="1"/>
          <p:nvPr/>
        </p:nvSpPr>
        <p:spPr>
          <a:xfrm>
            <a:off x="311317" y="1198583"/>
            <a:ext cx="5979755" cy="646331"/>
          </a:xfrm>
          <a:prstGeom prst="rect">
            <a:avLst/>
          </a:prstGeom>
          <a:noFill/>
        </p:spPr>
        <p:txBody>
          <a:bodyPr wrap="square" rtlCol="0">
            <a:spAutoFit/>
          </a:bodyPr>
          <a:lstStyle/>
          <a:p>
            <a:r>
              <a:rPr lang="en-US" b="1" dirty="0">
                <a:solidFill>
                  <a:srgbClr val="FF0000"/>
                </a:solidFill>
              </a:rPr>
              <a:t>Kubeflow</a:t>
            </a:r>
            <a:r>
              <a:rPr lang="en-US" dirty="0"/>
              <a:t> - a simple a way to train and deploy </a:t>
            </a:r>
            <a:r>
              <a:rPr lang="en-US" b="1" dirty="0">
                <a:solidFill>
                  <a:srgbClr val="0070C0"/>
                </a:solidFill>
              </a:rPr>
              <a:t>Machine Learning</a:t>
            </a:r>
            <a:r>
              <a:rPr lang="en-US" dirty="0"/>
              <a:t> models using </a:t>
            </a:r>
            <a:r>
              <a:rPr lang="en-US" b="1" dirty="0">
                <a:solidFill>
                  <a:srgbClr val="0070C0"/>
                </a:solidFill>
              </a:rPr>
              <a:t>TensorFlow</a:t>
            </a:r>
            <a:r>
              <a:rPr lang="en-US" dirty="0"/>
              <a:t> on </a:t>
            </a:r>
            <a:r>
              <a:rPr lang="en-US" b="1" dirty="0">
                <a:solidFill>
                  <a:srgbClr val="0070C0"/>
                </a:solidFill>
              </a:rPr>
              <a:t>Kubernetes</a:t>
            </a:r>
            <a:r>
              <a:rPr lang="en-US" dirty="0"/>
              <a:t>.</a:t>
            </a:r>
          </a:p>
        </p:txBody>
      </p:sp>
      <p:pic>
        <p:nvPicPr>
          <p:cNvPr id="1026" name="Picture 2">
            <a:extLst>
              <a:ext uri="{FF2B5EF4-FFF2-40B4-BE49-F238E27FC236}">
                <a16:creationId xmlns:a16="http://schemas.microsoft.com/office/drawing/2014/main" id="{56A5185B-A748-1840-B1F8-7BF897699DF3}"/>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84221" y="1844914"/>
            <a:ext cx="7035466" cy="42922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734153-CF2D-5C40-AF31-DE4D899A4AAF}"/>
              </a:ext>
            </a:extLst>
          </p:cNvPr>
          <p:cNvSpPr txBox="1"/>
          <p:nvPr/>
        </p:nvSpPr>
        <p:spPr>
          <a:xfrm>
            <a:off x="7119687" y="875366"/>
            <a:ext cx="5072313" cy="3231654"/>
          </a:xfrm>
          <a:prstGeom prst="rect">
            <a:avLst/>
          </a:prstGeom>
          <a:noFill/>
        </p:spPr>
        <p:txBody>
          <a:bodyPr wrap="square" rtlCol="0">
            <a:spAutoFit/>
          </a:bodyPr>
          <a:lstStyle/>
          <a:p>
            <a:r>
              <a:rPr lang="en-US" sz="1200" b="1" dirty="0">
                <a:solidFill>
                  <a:srgbClr val="FF0000"/>
                </a:solidFill>
              </a:rPr>
              <a:t>Azure ML:</a:t>
            </a:r>
          </a:p>
          <a:p>
            <a:r>
              <a:rPr lang="en-US" sz="1200" dirty="0">
                <a:hlinkClick r:id="rId3"/>
              </a:rPr>
              <a:t>https://docs.microsoft.com/en-us/azure/machine-learning/overview-what-is-azure-ml</a:t>
            </a:r>
            <a:endParaRPr lang="en-US" sz="1200" dirty="0"/>
          </a:p>
          <a:p>
            <a:endParaRPr lang="en-US" sz="1200" dirty="0"/>
          </a:p>
          <a:p>
            <a:r>
              <a:rPr lang="en-US" sz="1200" b="1" dirty="0">
                <a:solidFill>
                  <a:srgbClr val="FF0000"/>
                </a:solidFill>
              </a:rPr>
              <a:t>Kubeflow:</a:t>
            </a:r>
          </a:p>
          <a:p>
            <a:pPr marL="171450" indent="-171450">
              <a:buFont typeface="Arial" panose="020B0604020202020204" pitchFamily="34" charset="0"/>
              <a:buChar char="•"/>
            </a:pPr>
            <a:r>
              <a:rPr lang="en-US" sz="1200" dirty="0"/>
              <a:t>Azure Kubernetes Service (</a:t>
            </a:r>
            <a:r>
              <a:rPr lang="en-US" sz="1200" b="1" dirty="0">
                <a:solidFill>
                  <a:srgbClr val="FF0000"/>
                </a:solidFill>
              </a:rPr>
              <a:t>AKS</a:t>
            </a:r>
            <a:r>
              <a:rPr lang="en-US" sz="1200" dirty="0"/>
              <a:t>)</a:t>
            </a:r>
            <a:br>
              <a:rPr lang="en-US" sz="1200" dirty="0"/>
            </a:br>
            <a:r>
              <a:rPr lang="en-US" sz="1200" dirty="0"/>
              <a:t> - </a:t>
            </a:r>
            <a:r>
              <a:rPr lang="en-US" sz="1200" dirty="0">
                <a:hlinkClick r:id="rId4"/>
              </a:rPr>
              <a:t>https://azure.microsoft.com/en-us/services/kubernetes-service/</a:t>
            </a:r>
            <a:r>
              <a:rPr lang="en-US" sz="1200" dirty="0"/>
              <a:t>  </a:t>
            </a:r>
          </a:p>
          <a:p>
            <a:pPr marL="171450" indent="-171450">
              <a:buFont typeface="Arial" panose="020B0604020202020204" pitchFamily="34" charset="0"/>
              <a:buChar char="•"/>
            </a:pPr>
            <a:r>
              <a:rPr lang="en-US" sz="1200" dirty="0"/>
              <a:t>Kubeflow</a:t>
            </a:r>
            <a:br>
              <a:rPr lang="en-US" sz="1200" dirty="0"/>
            </a:br>
            <a:r>
              <a:rPr lang="en-US" sz="1200" dirty="0"/>
              <a:t> - </a:t>
            </a:r>
            <a:r>
              <a:rPr lang="en-US" sz="1200" dirty="0">
                <a:hlinkClick r:id="rId5"/>
              </a:rPr>
              <a:t>https://www.kubeflow.org/</a:t>
            </a:r>
            <a:r>
              <a:rPr lang="en-US" sz="1200" dirty="0"/>
              <a:t>  </a:t>
            </a:r>
          </a:p>
          <a:p>
            <a:pPr marL="171450" indent="-171450">
              <a:buFont typeface="Arial" panose="020B0604020202020204" pitchFamily="34" charset="0"/>
              <a:buChar char="•"/>
            </a:pPr>
            <a:r>
              <a:rPr lang="en-US" sz="1200" dirty="0"/>
              <a:t>Kubeflow on Azure</a:t>
            </a:r>
            <a:br>
              <a:rPr lang="en-US" sz="1200" dirty="0"/>
            </a:br>
            <a:r>
              <a:rPr lang="en-US" sz="1200" dirty="0"/>
              <a:t> - </a:t>
            </a:r>
            <a:r>
              <a:rPr lang="en-US" sz="1200" dirty="0">
                <a:hlinkClick r:id="rId6"/>
              </a:rPr>
              <a:t>https://www.kubeflow.org/docs/distributions/azure/</a:t>
            </a:r>
            <a:r>
              <a:rPr lang="en-US" sz="1200" dirty="0"/>
              <a:t> </a:t>
            </a:r>
          </a:p>
          <a:p>
            <a:pPr marL="171450" indent="-171450">
              <a:buFont typeface="Arial" panose="020B0604020202020204" pitchFamily="34" charset="0"/>
              <a:buChar char="•"/>
            </a:pPr>
            <a:r>
              <a:rPr lang="en-US" sz="1200" dirty="0"/>
              <a:t>End-to-end Kubeflow pipeline example</a:t>
            </a:r>
            <a:br>
              <a:rPr lang="en-US" sz="1200" dirty="0"/>
            </a:br>
            <a:r>
              <a:rPr lang="en-US" sz="1200" dirty="0"/>
              <a:t> - </a:t>
            </a:r>
            <a:r>
              <a:rPr lang="en-US" sz="1200" dirty="0">
                <a:hlinkClick r:id="rId7"/>
              </a:rPr>
              <a:t>https://www.kubeflow.org/docs/distributions/azure/azureendtoend/</a:t>
            </a:r>
            <a:r>
              <a:rPr lang="en-US" sz="1200" dirty="0"/>
              <a:t> </a:t>
            </a:r>
          </a:p>
          <a:p>
            <a:pPr marL="171450" indent="-171450">
              <a:buFont typeface="Arial" panose="020B0604020202020204" pitchFamily="34" charset="0"/>
              <a:buChar char="•"/>
            </a:pPr>
            <a:r>
              <a:rPr lang="en-US" sz="1200" dirty="0"/>
              <a:t>Azure Kubeflow Labs</a:t>
            </a:r>
            <a:br>
              <a:rPr lang="en-US" sz="1200" dirty="0"/>
            </a:br>
            <a:r>
              <a:rPr lang="en-US" sz="1200" dirty="0"/>
              <a:t> - </a:t>
            </a:r>
            <a:r>
              <a:rPr lang="en-US" sz="1200" dirty="0">
                <a:hlinkClick r:id="rId8"/>
              </a:rPr>
              <a:t>https://github.com/Azure/kubeflow-labs</a:t>
            </a:r>
            <a:r>
              <a:rPr lang="en-US" sz="1200" dirty="0"/>
              <a:t> </a:t>
            </a:r>
          </a:p>
          <a:p>
            <a:pPr marL="171450" indent="-171450">
              <a:buFont typeface="Arial" panose="020B0604020202020204" pitchFamily="34" charset="0"/>
              <a:buChar char="•"/>
            </a:pPr>
            <a:endParaRPr lang="en-US" sz="1200" dirty="0"/>
          </a:p>
          <a:p>
            <a:endParaRPr lang="en-US" sz="1200" dirty="0"/>
          </a:p>
        </p:txBody>
      </p:sp>
      <p:sp>
        <p:nvSpPr>
          <p:cNvPr id="9" name="TextBox 8">
            <a:extLst>
              <a:ext uri="{FF2B5EF4-FFF2-40B4-BE49-F238E27FC236}">
                <a16:creationId xmlns:a16="http://schemas.microsoft.com/office/drawing/2014/main" id="{A6CDD3F2-6FD0-604E-84A5-604C994D446D}"/>
              </a:ext>
            </a:extLst>
          </p:cNvPr>
          <p:cNvSpPr txBox="1"/>
          <p:nvPr/>
        </p:nvSpPr>
        <p:spPr>
          <a:xfrm>
            <a:off x="1022002" y="182243"/>
            <a:ext cx="2045368" cy="523220"/>
          </a:xfrm>
          <a:prstGeom prst="rect">
            <a:avLst/>
          </a:prstGeom>
          <a:noFill/>
        </p:spPr>
        <p:txBody>
          <a:bodyPr wrap="square" rtlCol="0">
            <a:spAutoFit/>
          </a:bodyPr>
          <a:lstStyle/>
          <a:p>
            <a:r>
              <a:rPr lang="en-US" sz="2800" b="1" dirty="0"/>
              <a:t>Kubeflow</a:t>
            </a:r>
          </a:p>
        </p:txBody>
      </p:sp>
      <p:pic>
        <p:nvPicPr>
          <p:cNvPr id="10" name="Picture 2" descr="Kubeflow - Wikipedia">
            <a:extLst>
              <a:ext uri="{FF2B5EF4-FFF2-40B4-BE49-F238E27FC236}">
                <a16:creationId xmlns:a16="http://schemas.microsoft.com/office/drawing/2014/main" id="{34A32D5D-2BC8-0C4E-8D81-B40BD74BE5E0}"/>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84220" y="66045"/>
            <a:ext cx="861081" cy="852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4910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C9AF134-C756-C341-8AAE-3CE2D01A25A9}"/>
              </a:ext>
            </a:extLst>
          </p:cNvPr>
          <p:cNvSpPr txBox="1"/>
          <p:nvPr/>
        </p:nvSpPr>
        <p:spPr>
          <a:xfrm>
            <a:off x="0" y="0"/>
            <a:ext cx="1882981" cy="523220"/>
          </a:xfrm>
          <a:prstGeom prst="rect">
            <a:avLst/>
          </a:prstGeom>
          <a:noFill/>
        </p:spPr>
        <p:txBody>
          <a:bodyPr wrap="square" rtlCol="0">
            <a:spAutoFit/>
          </a:bodyPr>
          <a:lstStyle/>
          <a:p>
            <a:r>
              <a:rPr lang="en-US" sz="2800" b="1" dirty="0"/>
              <a:t>Kubeflow</a:t>
            </a:r>
          </a:p>
        </p:txBody>
      </p:sp>
      <p:sp>
        <p:nvSpPr>
          <p:cNvPr id="8" name="TextBox 7">
            <a:extLst>
              <a:ext uri="{FF2B5EF4-FFF2-40B4-BE49-F238E27FC236}">
                <a16:creationId xmlns:a16="http://schemas.microsoft.com/office/drawing/2014/main" id="{FB76A526-4F34-1848-880A-29C5CD11592D}"/>
              </a:ext>
            </a:extLst>
          </p:cNvPr>
          <p:cNvSpPr txBox="1"/>
          <p:nvPr/>
        </p:nvSpPr>
        <p:spPr>
          <a:xfrm>
            <a:off x="0" y="894336"/>
            <a:ext cx="7148945" cy="4154984"/>
          </a:xfrm>
          <a:prstGeom prst="rect">
            <a:avLst/>
          </a:prstGeom>
          <a:noFill/>
        </p:spPr>
        <p:txBody>
          <a:bodyPr wrap="square" rtlCol="0">
            <a:spAutoFit/>
          </a:bodyPr>
          <a:lstStyle/>
          <a:p>
            <a:r>
              <a:rPr lang="en-US" sz="1200" b="1" dirty="0">
                <a:solidFill>
                  <a:srgbClr val="FF0000"/>
                </a:solidFill>
              </a:rPr>
              <a:t>Kubeflow</a:t>
            </a:r>
            <a:r>
              <a:rPr lang="en-US" sz="1200" dirty="0"/>
              <a:t> began as an internal Google project,</a:t>
            </a:r>
          </a:p>
          <a:p>
            <a:r>
              <a:rPr lang="en-US" sz="1200" dirty="0"/>
              <a:t>it is a simple a way to ran </a:t>
            </a:r>
            <a:r>
              <a:rPr lang="en-US" sz="1200" b="1" dirty="0">
                <a:solidFill>
                  <a:srgbClr val="0070C0"/>
                </a:solidFill>
              </a:rPr>
              <a:t>TensorFlow</a:t>
            </a:r>
            <a:r>
              <a:rPr lang="en-US" sz="1200" dirty="0"/>
              <a:t> on </a:t>
            </a:r>
            <a:r>
              <a:rPr lang="en-US" sz="1200" b="1" dirty="0">
                <a:solidFill>
                  <a:srgbClr val="0070C0"/>
                </a:solidFill>
              </a:rPr>
              <a:t>Kubernetes</a:t>
            </a:r>
            <a:r>
              <a:rPr lang="en-US" sz="1200" dirty="0"/>
              <a:t>.</a:t>
            </a:r>
          </a:p>
          <a:p>
            <a:r>
              <a:rPr lang="en-US" sz="1200" dirty="0"/>
              <a:t>Kubeflow was open sourced at </a:t>
            </a:r>
            <a:r>
              <a:rPr lang="en-US" sz="1200" b="1" dirty="0" err="1">
                <a:solidFill>
                  <a:srgbClr val="0070C0"/>
                </a:solidFill>
              </a:rPr>
              <a:t>Kubecon</a:t>
            </a:r>
            <a:r>
              <a:rPr lang="en-US" sz="1200" dirty="0"/>
              <a:t> conference (USA, December 2017).</a:t>
            </a:r>
          </a:p>
          <a:p>
            <a:r>
              <a:rPr lang="en-US" sz="1200" dirty="0"/>
              <a:t>Later it was expanded to be a multi-architecture, multi-cloud framework </a:t>
            </a:r>
          </a:p>
          <a:p>
            <a:r>
              <a:rPr lang="en-US" sz="1200" dirty="0"/>
              <a:t>for running entire ML (Machine Learning) pipelines.</a:t>
            </a:r>
          </a:p>
          <a:p>
            <a:endParaRPr lang="en-US" sz="1200" dirty="0"/>
          </a:p>
          <a:p>
            <a:r>
              <a:rPr lang="en-US" sz="1200" dirty="0"/>
              <a:t>Purpose - to make training and deployments of </a:t>
            </a:r>
            <a:r>
              <a:rPr lang="en-US" sz="1200" b="1" dirty="0">
                <a:solidFill>
                  <a:srgbClr val="0070C0"/>
                </a:solidFill>
              </a:rPr>
              <a:t>ML</a:t>
            </a:r>
            <a:r>
              <a:rPr lang="en-US" sz="1200" dirty="0"/>
              <a:t> on </a:t>
            </a:r>
            <a:r>
              <a:rPr lang="en-US" sz="1200" b="1" dirty="0">
                <a:solidFill>
                  <a:srgbClr val="0070C0"/>
                </a:solidFill>
              </a:rPr>
              <a:t>Kubernetes</a:t>
            </a:r>
            <a:r>
              <a:rPr lang="en-US" sz="1200" dirty="0"/>
              <a:t> simple, portable and scalable.</a:t>
            </a:r>
          </a:p>
          <a:p>
            <a:r>
              <a:rPr lang="en-US" sz="1200" dirty="0"/>
              <a:t> </a:t>
            </a:r>
          </a:p>
          <a:p>
            <a:r>
              <a:rPr lang="en-US" sz="1200" b="1" dirty="0">
                <a:solidFill>
                  <a:srgbClr val="FF0000"/>
                </a:solidFill>
              </a:rPr>
              <a:t>Kubeflow</a:t>
            </a:r>
            <a:r>
              <a:rPr lang="en-US" sz="1200" dirty="0"/>
              <a:t> allows to: </a:t>
            </a:r>
          </a:p>
          <a:p>
            <a:pPr marL="285750" indent="-285750">
              <a:buFont typeface="Arial" panose="020B0604020202020204" pitchFamily="34" charset="0"/>
              <a:buChar char="•"/>
            </a:pPr>
            <a:r>
              <a:rPr lang="en-US" sz="1200" dirty="0"/>
              <a:t>do python coding in </a:t>
            </a:r>
            <a:r>
              <a:rPr lang="en-US" sz="1200" dirty="0" err="1"/>
              <a:t>Jupyter</a:t>
            </a:r>
            <a:r>
              <a:rPr lang="en-US" sz="1200" dirty="0"/>
              <a:t> notebooks</a:t>
            </a:r>
          </a:p>
          <a:p>
            <a:pPr marL="285750" indent="-285750">
              <a:buFont typeface="Arial" panose="020B0604020202020204" pitchFamily="34" charset="0"/>
              <a:buChar char="•"/>
            </a:pPr>
            <a:r>
              <a:rPr lang="en-US" sz="1200" dirty="0"/>
              <a:t>use popular training libraries and formats: TensorFlow, </a:t>
            </a:r>
            <a:r>
              <a:rPr lang="en-US" sz="1200" dirty="0" err="1"/>
              <a:t>PyTorch</a:t>
            </a:r>
            <a:r>
              <a:rPr lang="en-US" sz="1200" dirty="0"/>
              <a:t>, scikit-learn, </a:t>
            </a:r>
            <a:r>
              <a:rPr lang="en-US" sz="1200" dirty="0" err="1"/>
              <a:t>XGBoost</a:t>
            </a:r>
            <a:r>
              <a:rPr lang="en-US" sz="1200" dirty="0"/>
              <a:t>, ONNX</a:t>
            </a:r>
            <a:br>
              <a:rPr lang="en-US" sz="1200" dirty="0"/>
            </a:br>
            <a:r>
              <a:rPr lang="en-US" sz="1200" dirty="0"/>
              <a:t>- </a:t>
            </a:r>
            <a:r>
              <a:rPr lang="en-US" sz="1200" dirty="0">
                <a:hlinkClick r:id="rId2"/>
              </a:rPr>
              <a:t>https://www.kubeflow.org/docs/components/serving/kfserving/</a:t>
            </a:r>
            <a:r>
              <a:rPr lang="en-US" sz="1200" dirty="0"/>
              <a:t> </a:t>
            </a:r>
          </a:p>
          <a:p>
            <a:pPr marL="285750" indent="-285750">
              <a:buFont typeface="Arial" panose="020B0604020202020204" pitchFamily="34" charset="0"/>
              <a:buChar char="•"/>
            </a:pPr>
            <a:r>
              <a:rPr lang="en-US" sz="1200" dirty="0"/>
              <a:t>run code efficiently and securely in Kubernetes, isolated namespaces</a:t>
            </a:r>
          </a:p>
          <a:p>
            <a:pPr marL="285750" indent="-285750">
              <a:buFont typeface="Arial" panose="020B0604020202020204" pitchFamily="34" charset="0"/>
              <a:buChar char="•"/>
            </a:pPr>
            <a:r>
              <a:rPr lang="en-US" sz="1200" dirty="0"/>
              <a:t>portability between your laptop, on-prem cluster, or any of major clouds</a:t>
            </a:r>
          </a:p>
          <a:p>
            <a:pPr marL="285750" indent="-285750">
              <a:buFont typeface="Arial" panose="020B0604020202020204" pitchFamily="34" charset="0"/>
              <a:buChar char="•"/>
            </a:pPr>
            <a:r>
              <a:rPr lang="en-US" sz="1200" dirty="0"/>
              <a:t>portability between teams </a:t>
            </a:r>
          </a:p>
          <a:p>
            <a:pPr marL="285750" indent="-285750">
              <a:buFont typeface="Arial" panose="020B0604020202020204" pitchFamily="34" charset="0"/>
              <a:buChar char="•"/>
            </a:pPr>
            <a:r>
              <a:rPr lang="en-US" sz="1200" dirty="0"/>
              <a:t>Kubeflow’s hyperparameter tuner (</a:t>
            </a:r>
            <a:r>
              <a:rPr lang="en-US" sz="1200" b="1" dirty="0" err="1">
                <a:solidFill>
                  <a:srgbClr val="0070C0"/>
                </a:solidFill>
              </a:rPr>
              <a:t>Katib</a:t>
            </a:r>
            <a:r>
              <a:rPr lang="en-US" sz="1200" dirty="0"/>
              <a:t>) saves days of training</a:t>
            </a:r>
          </a:p>
          <a:p>
            <a:pPr marL="285750" indent="-285750">
              <a:buFont typeface="Arial" panose="020B0604020202020204" pitchFamily="34" charset="0"/>
              <a:buChar char="•"/>
            </a:pPr>
            <a:r>
              <a:rPr lang="en-US" sz="1200" b="1" dirty="0">
                <a:solidFill>
                  <a:srgbClr val="0070C0"/>
                </a:solidFill>
              </a:rPr>
              <a:t>Kubeflow Pipelines</a:t>
            </a:r>
            <a:r>
              <a:rPr lang="en-US" sz="1200" dirty="0"/>
              <a:t> - build ML workflows for integration and deployment</a:t>
            </a:r>
          </a:p>
          <a:p>
            <a:r>
              <a:rPr lang="en-US" sz="1200" dirty="0"/>
              <a:t> </a:t>
            </a:r>
          </a:p>
          <a:p>
            <a:r>
              <a:rPr lang="en-US" sz="1200" dirty="0"/>
              <a:t>- </a:t>
            </a:r>
            <a:r>
              <a:rPr lang="en-US" sz="1200" dirty="0">
                <a:hlinkClick r:id="rId3"/>
              </a:rPr>
              <a:t>https://github.com/kubeflow/kubeflow/blob/master/ROADMAP.md</a:t>
            </a:r>
            <a:r>
              <a:rPr lang="en-US" sz="1200" dirty="0"/>
              <a:t> </a:t>
            </a:r>
          </a:p>
          <a:p>
            <a:r>
              <a:rPr lang="en-US" sz="1200" dirty="0"/>
              <a:t>- </a:t>
            </a:r>
            <a:r>
              <a:rPr lang="en-US" sz="1200" dirty="0">
                <a:hlinkClick r:id="rId4"/>
              </a:rPr>
              <a:t>https://www.kubeflow.org/docs/about/use-cases/</a:t>
            </a:r>
            <a:r>
              <a:rPr lang="en-US" sz="1200" dirty="0"/>
              <a:t> </a:t>
            </a:r>
          </a:p>
          <a:p>
            <a:r>
              <a:rPr lang="en-US" sz="1200" dirty="0"/>
              <a:t>- </a:t>
            </a:r>
            <a:r>
              <a:rPr lang="en-US" sz="1200" dirty="0">
                <a:hlinkClick r:id="rId5"/>
              </a:rPr>
              <a:t>https://en.wikipedia.org/wiki/Kubeflow</a:t>
            </a:r>
            <a:r>
              <a:rPr lang="en-US" sz="1200" dirty="0"/>
              <a:t> </a:t>
            </a:r>
          </a:p>
          <a:p>
            <a:r>
              <a:rPr lang="en-US" sz="1200" dirty="0"/>
              <a:t>- </a:t>
            </a:r>
            <a:r>
              <a:rPr lang="en-US" sz="1200" dirty="0">
                <a:hlinkClick r:id="rId6"/>
              </a:rPr>
              <a:t>https://medium.com/kubeflow/kubeflow-1-0-cloud-native-ml-for-everyone-a3950202751</a:t>
            </a:r>
            <a:r>
              <a:rPr lang="en-US" sz="1200" dirty="0"/>
              <a:t> </a:t>
            </a:r>
          </a:p>
        </p:txBody>
      </p:sp>
      <p:pic>
        <p:nvPicPr>
          <p:cNvPr id="9" name="Picture 2" descr="Kubeflow - Wikipedia">
            <a:extLst>
              <a:ext uri="{FF2B5EF4-FFF2-40B4-BE49-F238E27FC236}">
                <a16:creationId xmlns:a16="http://schemas.microsoft.com/office/drawing/2014/main" id="{AF4E94A2-25CE-364C-BBB4-79DE39D9E7AA}"/>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10219418" y="162089"/>
            <a:ext cx="1855095" cy="18375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51B0601-A46B-DA44-B761-45EC95598C10}"/>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8049460" y="2586426"/>
            <a:ext cx="1210541" cy="1467221"/>
          </a:xfrm>
          <a:prstGeom prst="rect">
            <a:avLst/>
          </a:prstGeom>
        </p:spPr>
      </p:pic>
      <p:sp>
        <p:nvSpPr>
          <p:cNvPr id="11" name="TextBox 10">
            <a:extLst>
              <a:ext uri="{FF2B5EF4-FFF2-40B4-BE49-F238E27FC236}">
                <a16:creationId xmlns:a16="http://schemas.microsoft.com/office/drawing/2014/main" id="{7D35AB75-64A7-2744-96C9-A18B4B6722BC}"/>
              </a:ext>
            </a:extLst>
          </p:cNvPr>
          <p:cNvSpPr txBox="1"/>
          <p:nvPr/>
        </p:nvSpPr>
        <p:spPr>
          <a:xfrm>
            <a:off x="8049459" y="4053647"/>
            <a:ext cx="1210541" cy="461665"/>
          </a:xfrm>
          <a:prstGeom prst="rect">
            <a:avLst/>
          </a:prstGeom>
          <a:noFill/>
        </p:spPr>
        <p:txBody>
          <a:bodyPr wrap="square" rtlCol="0">
            <a:spAutoFit/>
          </a:bodyPr>
          <a:lstStyle/>
          <a:p>
            <a:pPr algn="ctr"/>
            <a:r>
              <a:rPr lang="en-US" sz="1200" dirty="0"/>
              <a:t>Jeremy Lewi</a:t>
            </a:r>
            <a:br>
              <a:rPr lang="en-US" sz="1200" dirty="0"/>
            </a:br>
            <a:r>
              <a:rPr lang="en-US" sz="1200" dirty="0"/>
              <a:t>Google</a:t>
            </a:r>
          </a:p>
        </p:txBody>
      </p:sp>
      <p:pic>
        <p:nvPicPr>
          <p:cNvPr id="12" name="Picture 11">
            <a:extLst>
              <a:ext uri="{FF2B5EF4-FFF2-40B4-BE49-F238E27FC236}">
                <a16:creationId xmlns:a16="http://schemas.microsoft.com/office/drawing/2014/main" id="{8F911E39-A8E2-F848-8A20-519CF75B8540}"/>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9459672" y="2586426"/>
            <a:ext cx="1210541" cy="1474497"/>
          </a:xfrm>
          <a:prstGeom prst="rect">
            <a:avLst/>
          </a:prstGeom>
        </p:spPr>
      </p:pic>
      <p:sp>
        <p:nvSpPr>
          <p:cNvPr id="13" name="TextBox 12">
            <a:extLst>
              <a:ext uri="{FF2B5EF4-FFF2-40B4-BE49-F238E27FC236}">
                <a16:creationId xmlns:a16="http://schemas.microsoft.com/office/drawing/2014/main" id="{D85DB8FD-F182-E544-868C-EAB28C8A5C26}"/>
              </a:ext>
            </a:extLst>
          </p:cNvPr>
          <p:cNvSpPr txBox="1"/>
          <p:nvPr/>
        </p:nvSpPr>
        <p:spPr>
          <a:xfrm>
            <a:off x="9260000" y="4017462"/>
            <a:ext cx="1651194" cy="646331"/>
          </a:xfrm>
          <a:prstGeom prst="rect">
            <a:avLst/>
          </a:prstGeom>
          <a:noFill/>
        </p:spPr>
        <p:txBody>
          <a:bodyPr wrap="square" rtlCol="0">
            <a:spAutoFit/>
          </a:bodyPr>
          <a:lstStyle/>
          <a:p>
            <a:pPr algn="ctr"/>
            <a:r>
              <a:rPr lang="en-US" sz="1200" dirty="0"/>
              <a:t>David </a:t>
            </a:r>
            <a:r>
              <a:rPr lang="en-US" sz="1200" dirty="0" err="1"/>
              <a:t>Aronchick</a:t>
            </a:r>
            <a:br>
              <a:rPr lang="en-US" sz="1200" dirty="0"/>
            </a:br>
            <a:r>
              <a:rPr lang="en-US" sz="1200" dirty="0"/>
              <a:t>Microsoft, Azure</a:t>
            </a:r>
          </a:p>
          <a:p>
            <a:pPr algn="ctr"/>
            <a:r>
              <a:rPr lang="en-US" sz="1200" dirty="0"/>
              <a:t>(originally - Google)</a:t>
            </a:r>
          </a:p>
        </p:txBody>
      </p:sp>
      <p:pic>
        <p:nvPicPr>
          <p:cNvPr id="14" name="Picture 13">
            <a:extLst>
              <a:ext uri="{FF2B5EF4-FFF2-40B4-BE49-F238E27FC236}">
                <a16:creationId xmlns:a16="http://schemas.microsoft.com/office/drawing/2014/main" id="{D58F5680-B19B-D649-A016-02819E645273}"/>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10911194" y="2586426"/>
            <a:ext cx="1137235" cy="1401709"/>
          </a:xfrm>
          <a:prstGeom prst="rect">
            <a:avLst/>
          </a:prstGeom>
        </p:spPr>
      </p:pic>
      <p:sp>
        <p:nvSpPr>
          <p:cNvPr id="15" name="TextBox 14">
            <a:extLst>
              <a:ext uri="{FF2B5EF4-FFF2-40B4-BE49-F238E27FC236}">
                <a16:creationId xmlns:a16="http://schemas.microsoft.com/office/drawing/2014/main" id="{3586FFFD-B7DE-2441-A9A9-A8D943DF12AB}"/>
              </a:ext>
            </a:extLst>
          </p:cNvPr>
          <p:cNvSpPr txBox="1"/>
          <p:nvPr/>
        </p:nvSpPr>
        <p:spPr>
          <a:xfrm>
            <a:off x="10742609" y="4008638"/>
            <a:ext cx="1474404" cy="461665"/>
          </a:xfrm>
          <a:prstGeom prst="rect">
            <a:avLst/>
          </a:prstGeom>
          <a:noFill/>
        </p:spPr>
        <p:txBody>
          <a:bodyPr wrap="square" rtlCol="0">
            <a:spAutoFit/>
          </a:bodyPr>
          <a:lstStyle/>
          <a:p>
            <a:pPr algn="ctr"/>
            <a:r>
              <a:rPr lang="en-US" sz="1200" dirty="0"/>
              <a:t>Vishnu Kannan</a:t>
            </a:r>
            <a:br>
              <a:rPr lang="en-US" sz="1200" dirty="0"/>
            </a:br>
            <a:r>
              <a:rPr lang="en-US" sz="1200" dirty="0"/>
              <a:t>Google</a:t>
            </a:r>
          </a:p>
        </p:txBody>
      </p:sp>
      <p:sp>
        <p:nvSpPr>
          <p:cNvPr id="16" name="TextBox 15">
            <a:extLst>
              <a:ext uri="{FF2B5EF4-FFF2-40B4-BE49-F238E27FC236}">
                <a16:creationId xmlns:a16="http://schemas.microsoft.com/office/drawing/2014/main" id="{5D8B7A1A-B2AB-3949-937D-6C92024106A6}"/>
              </a:ext>
            </a:extLst>
          </p:cNvPr>
          <p:cNvSpPr txBox="1"/>
          <p:nvPr/>
        </p:nvSpPr>
        <p:spPr>
          <a:xfrm>
            <a:off x="7995210" y="5049320"/>
            <a:ext cx="4139463" cy="1200329"/>
          </a:xfrm>
          <a:prstGeom prst="rect">
            <a:avLst/>
          </a:prstGeom>
          <a:noFill/>
        </p:spPr>
        <p:txBody>
          <a:bodyPr wrap="square" rtlCol="0">
            <a:spAutoFit/>
          </a:bodyPr>
          <a:lstStyle/>
          <a:p>
            <a:r>
              <a:rPr lang="en-US" sz="1200" dirty="0"/>
              <a:t>David </a:t>
            </a:r>
            <a:r>
              <a:rPr lang="en-US" sz="1200" dirty="0" err="1"/>
              <a:t>Aronchick</a:t>
            </a:r>
            <a:r>
              <a:rPr lang="en-US" sz="1200" dirty="0"/>
              <a:t> - Azure, Microsoft (former Google)</a:t>
            </a:r>
          </a:p>
          <a:p>
            <a:r>
              <a:rPr lang="en-US" sz="1200" dirty="0"/>
              <a:t>- </a:t>
            </a:r>
            <a:r>
              <a:rPr lang="en-US" sz="1200" dirty="0">
                <a:hlinkClick r:id="rId11"/>
              </a:rPr>
              <a:t>https://www.linkedin.com/in/aronchick/</a:t>
            </a:r>
            <a:r>
              <a:rPr lang="en-US" sz="1200" dirty="0"/>
              <a:t> </a:t>
            </a:r>
          </a:p>
          <a:p>
            <a:r>
              <a:rPr lang="en-US" sz="1200" dirty="0"/>
              <a:t>Jeremy Lewi  - Google</a:t>
            </a:r>
            <a:br>
              <a:rPr lang="en-US" sz="1200" dirty="0"/>
            </a:br>
            <a:r>
              <a:rPr lang="en-US" sz="1200" dirty="0"/>
              <a:t>- </a:t>
            </a:r>
            <a:r>
              <a:rPr lang="en-US" sz="1200" dirty="0">
                <a:hlinkClick r:id="rId12"/>
              </a:rPr>
              <a:t>https://www.linkedin.com/in/jeremy-lewi-600aaa8/</a:t>
            </a:r>
            <a:r>
              <a:rPr lang="en-US" sz="1200" dirty="0"/>
              <a:t> </a:t>
            </a:r>
          </a:p>
          <a:p>
            <a:r>
              <a:rPr lang="en-US" sz="1200" dirty="0"/>
              <a:t>Vishnu Kannan - Google</a:t>
            </a:r>
            <a:br>
              <a:rPr lang="en-US" sz="1200" dirty="0"/>
            </a:br>
            <a:r>
              <a:rPr lang="en-US" sz="1200" dirty="0"/>
              <a:t>- </a:t>
            </a:r>
            <a:r>
              <a:rPr lang="en-US" sz="1200" dirty="0">
                <a:hlinkClick r:id="rId13"/>
              </a:rPr>
              <a:t>https://www.linkedin.com/in/vishnukanan/</a:t>
            </a:r>
            <a:r>
              <a:rPr lang="en-US" sz="1200" dirty="0"/>
              <a:t> </a:t>
            </a:r>
          </a:p>
        </p:txBody>
      </p:sp>
      <p:sp>
        <p:nvSpPr>
          <p:cNvPr id="17" name="TextBox 16">
            <a:extLst>
              <a:ext uri="{FF2B5EF4-FFF2-40B4-BE49-F238E27FC236}">
                <a16:creationId xmlns:a16="http://schemas.microsoft.com/office/drawing/2014/main" id="{EA8682AB-4D40-794F-9FF7-28089EDFB210}"/>
              </a:ext>
            </a:extLst>
          </p:cNvPr>
          <p:cNvSpPr txBox="1"/>
          <p:nvPr/>
        </p:nvSpPr>
        <p:spPr>
          <a:xfrm>
            <a:off x="8190853" y="2253278"/>
            <a:ext cx="3748178" cy="276999"/>
          </a:xfrm>
          <a:prstGeom prst="rect">
            <a:avLst/>
          </a:prstGeom>
          <a:noFill/>
        </p:spPr>
        <p:txBody>
          <a:bodyPr wrap="square" rtlCol="0">
            <a:spAutoFit/>
          </a:bodyPr>
          <a:lstStyle/>
          <a:p>
            <a:r>
              <a:rPr lang="en-US" sz="1200" dirty="0"/>
              <a:t>Kubeflow was co-founded by Google engineers</a:t>
            </a:r>
          </a:p>
        </p:txBody>
      </p:sp>
    </p:spTree>
    <p:extLst>
      <p:ext uri="{BB962C8B-B14F-4D97-AF65-F5344CB8AC3E}">
        <p14:creationId xmlns:p14="http://schemas.microsoft.com/office/powerpoint/2010/main" val="14067827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3"/>
          <p:cNvSpPr txBox="1"/>
          <p:nvPr/>
        </p:nvSpPr>
        <p:spPr>
          <a:xfrm>
            <a:off x="106926" y="0"/>
            <a:ext cx="6399891" cy="154641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dirty="0">
                <a:solidFill>
                  <a:schemeClr val="dk1"/>
                </a:solidFill>
              </a:rPr>
              <a:t>OK, so what is Machine Learning?</a:t>
            </a:r>
            <a:endParaRPr sz="2400" dirty="0">
              <a:solidFill>
                <a:schemeClr val="dk1"/>
              </a:solidFill>
            </a:endParaRPr>
          </a:p>
          <a:p>
            <a:pPr marL="0" lvl="0" indent="0" algn="l" rtl="0">
              <a:spcBef>
                <a:spcPts val="0"/>
              </a:spcBef>
              <a:spcAft>
                <a:spcPts val="0"/>
              </a:spcAft>
              <a:buNone/>
            </a:pPr>
            <a:r>
              <a:rPr lang="en-US" sz="1400" dirty="0"/>
              <a:t> - A computer program </a:t>
            </a:r>
          </a:p>
          <a:p>
            <a:pPr marL="0" lvl="0" indent="0" algn="l" rtl="0">
              <a:spcBef>
                <a:spcPts val="0"/>
              </a:spcBef>
              <a:spcAft>
                <a:spcPts val="0"/>
              </a:spcAft>
              <a:buNone/>
            </a:pPr>
            <a:r>
              <a:rPr lang="en-US" sz="1400" dirty="0"/>
              <a:t> - used to describe data in a compressed way </a:t>
            </a:r>
          </a:p>
          <a:p>
            <a:pPr marL="0" lvl="0" indent="0" algn="l" rtl="0">
              <a:spcBef>
                <a:spcPts val="0"/>
              </a:spcBef>
              <a:spcAft>
                <a:spcPts val="0"/>
              </a:spcAft>
              <a:buNone/>
            </a:pPr>
            <a:r>
              <a:rPr lang="en-US" sz="1400" dirty="0"/>
              <a:t> - to make predictions and take actions </a:t>
            </a:r>
          </a:p>
          <a:p>
            <a:pPr marL="0" lvl="0" indent="0" algn="l" rtl="0">
              <a:spcBef>
                <a:spcPts val="0"/>
              </a:spcBef>
              <a:spcAft>
                <a:spcPts val="0"/>
              </a:spcAft>
              <a:buNone/>
            </a:pPr>
            <a:r>
              <a:rPr lang="en-US" sz="1400" dirty="0"/>
              <a:t> - most common ML tasks - regression or classification</a:t>
            </a:r>
            <a:endParaRPr sz="1400" dirty="0"/>
          </a:p>
        </p:txBody>
      </p:sp>
      <p:pic>
        <p:nvPicPr>
          <p:cNvPr id="2" name="Picture 1">
            <a:extLst>
              <a:ext uri="{FF2B5EF4-FFF2-40B4-BE49-F238E27FC236}">
                <a16:creationId xmlns:a16="http://schemas.microsoft.com/office/drawing/2014/main" id="{8733300E-86BD-6641-B34D-2FA927653FC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27949" y="2790162"/>
            <a:ext cx="3618027" cy="2393928"/>
          </a:xfrm>
          <a:prstGeom prst="rect">
            <a:avLst/>
          </a:prstGeom>
        </p:spPr>
      </p:pic>
      <p:sp>
        <p:nvSpPr>
          <p:cNvPr id="3" name="TextBox 2">
            <a:extLst>
              <a:ext uri="{FF2B5EF4-FFF2-40B4-BE49-F238E27FC236}">
                <a16:creationId xmlns:a16="http://schemas.microsoft.com/office/drawing/2014/main" id="{98B74D8F-ED35-4B4B-8B8A-7B2A87010A1D}"/>
              </a:ext>
            </a:extLst>
          </p:cNvPr>
          <p:cNvSpPr txBox="1"/>
          <p:nvPr/>
        </p:nvSpPr>
        <p:spPr>
          <a:xfrm>
            <a:off x="227950" y="5412340"/>
            <a:ext cx="3618027" cy="738664"/>
          </a:xfrm>
          <a:prstGeom prst="rect">
            <a:avLst/>
          </a:prstGeom>
          <a:noFill/>
        </p:spPr>
        <p:txBody>
          <a:bodyPr wrap="square" rtlCol="0">
            <a:spAutoFit/>
          </a:bodyPr>
          <a:lstStyle/>
          <a:p>
            <a:r>
              <a:rPr lang="en-US" sz="1400" dirty="0"/>
              <a:t>Linear Regression  y = f(x) = ax + b</a:t>
            </a:r>
          </a:p>
          <a:p>
            <a:r>
              <a:rPr lang="en-US" sz="1400" dirty="0"/>
              <a:t>Model uses only two numbers: </a:t>
            </a:r>
          </a:p>
          <a:p>
            <a:r>
              <a:rPr lang="en-US" sz="1400" dirty="0"/>
              <a:t>    a = slope, b = intercept</a:t>
            </a:r>
          </a:p>
        </p:txBody>
      </p:sp>
      <p:sp>
        <p:nvSpPr>
          <p:cNvPr id="6" name="TextBox 5">
            <a:extLst>
              <a:ext uri="{FF2B5EF4-FFF2-40B4-BE49-F238E27FC236}">
                <a16:creationId xmlns:a16="http://schemas.microsoft.com/office/drawing/2014/main" id="{A4B41459-F67D-714C-A077-4654F5BF97E9}"/>
              </a:ext>
            </a:extLst>
          </p:cNvPr>
          <p:cNvSpPr txBox="1"/>
          <p:nvPr/>
        </p:nvSpPr>
        <p:spPr>
          <a:xfrm>
            <a:off x="4212762" y="4605522"/>
            <a:ext cx="3618027" cy="2031325"/>
          </a:xfrm>
          <a:prstGeom prst="rect">
            <a:avLst/>
          </a:prstGeom>
          <a:noFill/>
        </p:spPr>
        <p:txBody>
          <a:bodyPr wrap="square" rtlCol="0">
            <a:spAutoFit/>
          </a:bodyPr>
          <a:lstStyle/>
          <a:p>
            <a:r>
              <a:rPr lang="en-US" sz="1400" dirty="0"/>
              <a:t>Classification - learning to label examples based on their features. Model may have ~1-2 thousand of numbers</a:t>
            </a:r>
          </a:p>
          <a:p>
            <a:endParaRPr lang="en-US" sz="1400" dirty="0"/>
          </a:p>
          <a:p>
            <a:r>
              <a:rPr lang="en-US" sz="1400" dirty="0"/>
              <a:t>Logistic Regression</a:t>
            </a:r>
          </a:p>
          <a:p>
            <a:r>
              <a:rPr lang="en-US" sz="1400" dirty="0"/>
              <a:t>Linear Discriminant Analysis</a:t>
            </a:r>
          </a:p>
          <a:p>
            <a:r>
              <a:rPr lang="en-US" sz="1400" dirty="0"/>
              <a:t>Support Vector Machines</a:t>
            </a:r>
          </a:p>
          <a:p>
            <a:r>
              <a:rPr lang="en-US" sz="1400" dirty="0"/>
              <a:t>Decision trees (Random Forest, </a:t>
            </a:r>
            <a:r>
              <a:rPr lang="en-US" sz="1400" dirty="0" err="1"/>
              <a:t>XGBoost</a:t>
            </a:r>
            <a:r>
              <a:rPr lang="en-US" sz="1400" dirty="0"/>
              <a:t>)</a:t>
            </a:r>
          </a:p>
          <a:p>
            <a:r>
              <a:rPr lang="en-US" sz="1400" dirty="0"/>
              <a:t>etc.</a:t>
            </a:r>
          </a:p>
        </p:txBody>
      </p:sp>
      <p:pic>
        <p:nvPicPr>
          <p:cNvPr id="5" name="Picture 4">
            <a:extLst>
              <a:ext uri="{FF2B5EF4-FFF2-40B4-BE49-F238E27FC236}">
                <a16:creationId xmlns:a16="http://schemas.microsoft.com/office/drawing/2014/main" id="{7D478114-40F8-F04C-9B68-98487240FFDE}"/>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410117" y="2818802"/>
            <a:ext cx="3158404" cy="1850627"/>
          </a:xfrm>
          <a:prstGeom prst="rect">
            <a:avLst/>
          </a:prstGeom>
        </p:spPr>
      </p:pic>
      <p:sp>
        <p:nvSpPr>
          <p:cNvPr id="8" name="TextBox 7">
            <a:extLst>
              <a:ext uri="{FF2B5EF4-FFF2-40B4-BE49-F238E27FC236}">
                <a16:creationId xmlns:a16="http://schemas.microsoft.com/office/drawing/2014/main" id="{2AA889A1-AEF1-6942-9A53-C9F8FAD2D5D8}"/>
              </a:ext>
            </a:extLst>
          </p:cNvPr>
          <p:cNvSpPr txBox="1"/>
          <p:nvPr/>
        </p:nvSpPr>
        <p:spPr>
          <a:xfrm>
            <a:off x="8009316" y="4672367"/>
            <a:ext cx="4182684" cy="2031325"/>
          </a:xfrm>
          <a:prstGeom prst="rect">
            <a:avLst/>
          </a:prstGeom>
          <a:noFill/>
        </p:spPr>
        <p:txBody>
          <a:bodyPr wrap="square" rtlCol="0">
            <a:spAutoFit/>
          </a:bodyPr>
          <a:lstStyle/>
          <a:p>
            <a:r>
              <a:rPr lang="en-US" sz="1400" dirty="0"/>
              <a:t>Classification – dog or cat. Model is usually implemented as a Neural Network, and may use up to 1.5 </a:t>
            </a:r>
            <a:r>
              <a:rPr lang="en-US" sz="1400" dirty="0" err="1"/>
              <a:t>Bln</a:t>
            </a:r>
            <a:r>
              <a:rPr lang="en-US" sz="1400" dirty="0"/>
              <a:t> numbers.</a:t>
            </a:r>
          </a:p>
          <a:p>
            <a:endParaRPr lang="en-US" sz="1400" dirty="0"/>
          </a:p>
          <a:p>
            <a:r>
              <a:rPr lang="en-US" sz="1400" dirty="0"/>
              <a:t>Recognizing images, music, speech</a:t>
            </a:r>
          </a:p>
          <a:p>
            <a:r>
              <a:rPr lang="en-US" sz="1400" dirty="0"/>
              <a:t>NLP = Natural language Processing</a:t>
            </a:r>
          </a:p>
          <a:p>
            <a:r>
              <a:rPr lang="en-US" sz="1400" dirty="0"/>
              <a:t>Machine Translation</a:t>
            </a:r>
          </a:p>
          <a:p>
            <a:r>
              <a:rPr lang="en-US" sz="1400" dirty="0"/>
              <a:t>supervised, unsupervised, reinforcement learning</a:t>
            </a:r>
          </a:p>
          <a:p>
            <a:r>
              <a:rPr lang="en-US" sz="1400" dirty="0"/>
              <a:t>Generative Models (GANs)</a:t>
            </a:r>
          </a:p>
        </p:txBody>
      </p:sp>
      <p:pic>
        <p:nvPicPr>
          <p:cNvPr id="7" name="Picture 6">
            <a:extLst>
              <a:ext uri="{FF2B5EF4-FFF2-40B4-BE49-F238E27FC236}">
                <a16:creationId xmlns:a16="http://schemas.microsoft.com/office/drawing/2014/main" id="{3443B7A9-772A-DB47-B443-D44576EB17F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34051" y="2792298"/>
            <a:ext cx="3305869" cy="1850627"/>
          </a:xfrm>
          <a:prstGeom prst="rect">
            <a:avLst/>
          </a:prstGeom>
        </p:spPr>
      </p:pic>
      <p:sp>
        <p:nvSpPr>
          <p:cNvPr id="4" name="TextBox 3">
            <a:extLst>
              <a:ext uri="{FF2B5EF4-FFF2-40B4-BE49-F238E27FC236}">
                <a16:creationId xmlns:a16="http://schemas.microsoft.com/office/drawing/2014/main" id="{2AB04EB8-C313-CE45-BA69-FC4ABEEC0B1D}"/>
              </a:ext>
            </a:extLst>
          </p:cNvPr>
          <p:cNvSpPr txBox="1"/>
          <p:nvPr/>
        </p:nvSpPr>
        <p:spPr>
          <a:xfrm>
            <a:off x="106926" y="2332322"/>
            <a:ext cx="2528698" cy="307777"/>
          </a:xfrm>
          <a:prstGeom prst="rect">
            <a:avLst/>
          </a:prstGeom>
          <a:noFill/>
        </p:spPr>
        <p:txBody>
          <a:bodyPr wrap="square" rtlCol="0">
            <a:spAutoFit/>
          </a:bodyPr>
          <a:lstStyle/>
          <a:p>
            <a:r>
              <a:rPr lang="en-US" sz="1400" b="1" dirty="0">
                <a:solidFill>
                  <a:srgbClr val="00B0F0"/>
                </a:solidFill>
              </a:rPr>
              <a:t>Simple Analytics</a:t>
            </a:r>
          </a:p>
        </p:txBody>
      </p:sp>
      <p:sp>
        <p:nvSpPr>
          <p:cNvPr id="10" name="TextBox 9">
            <a:extLst>
              <a:ext uri="{FF2B5EF4-FFF2-40B4-BE49-F238E27FC236}">
                <a16:creationId xmlns:a16="http://schemas.microsoft.com/office/drawing/2014/main" id="{CCBBA14C-6758-A740-AEB2-6651F6045A6C}"/>
              </a:ext>
            </a:extLst>
          </p:cNvPr>
          <p:cNvSpPr txBox="1"/>
          <p:nvPr/>
        </p:nvSpPr>
        <p:spPr>
          <a:xfrm>
            <a:off x="4602992" y="2332322"/>
            <a:ext cx="2528698" cy="307777"/>
          </a:xfrm>
          <a:prstGeom prst="rect">
            <a:avLst/>
          </a:prstGeom>
          <a:noFill/>
        </p:spPr>
        <p:txBody>
          <a:bodyPr wrap="square" rtlCol="0">
            <a:spAutoFit/>
          </a:bodyPr>
          <a:lstStyle/>
          <a:p>
            <a:r>
              <a:rPr lang="en-US" sz="1400" b="1" dirty="0">
                <a:solidFill>
                  <a:srgbClr val="00B0F0"/>
                </a:solidFill>
              </a:rPr>
              <a:t>Standard</a:t>
            </a:r>
            <a:r>
              <a:rPr lang="en-US" sz="1400" b="1" dirty="0"/>
              <a:t> </a:t>
            </a:r>
            <a:r>
              <a:rPr lang="en-US" sz="1400" b="1" dirty="0">
                <a:solidFill>
                  <a:srgbClr val="00B0F0"/>
                </a:solidFill>
              </a:rPr>
              <a:t>ML</a:t>
            </a:r>
          </a:p>
        </p:txBody>
      </p:sp>
      <p:sp>
        <p:nvSpPr>
          <p:cNvPr id="11" name="TextBox 10">
            <a:extLst>
              <a:ext uri="{FF2B5EF4-FFF2-40B4-BE49-F238E27FC236}">
                <a16:creationId xmlns:a16="http://schemas.microsoft.com/office/drawing/2014/main" id="{832359BA-F6AF-F84B-8391-3E56516F74C5}"/>
              </a:ext>
            </a:extLst>
          </p:cNvPr>
          <p:cNvSpPr txBox="1"/>
          <p:nvPr/>
        </p:nvSpPr>
        <p:spPr>
          <a:xfrm>
            <a:off x="8724970" y="2127358"/>
            <a:ext cx="2528698" cy="523220"/>
          </a:xfrm>
          <a:prstGeom prst="rect">
            <a:avLst/>
          </a:prstGeom>
          <a:noFill/>
        </p:spPr>
        <p:txBody>
          <a:bodyPr wrap="square" rtlCol="0">
            <a:spAutoFit/>
          </a:bodyPr>
          <a:lstStyle/>
          <a:p>
            <a:r>
              <a:rPr lang="en-US" sz="1400" b="1" dirty="0">
                <a:solidFill>
                  <a:srgbClr val="00B0F0"/>
                </a:solidFill>
              </a:rPr>
              <a:t>Neural Networks (Deep Learning)</a:t>
            </a:r>
          </a:p>
        </p:txBody>
      </p:sp>
      <p:pic>
        <p:nvPicPr>
          <p:cNvPr id="9" name="Picture 8">
            <a:extLst>
              <a:ext uri="{FF2B5EF4-FFF2-40B4-BE49-F238E27FC236}">
                <a16:creationId xmlns:a16="http://schemas.microsoft.com/office/drawing/2014/main" id="{E2C8459E-5A4D-4E43-B67F-68781A4DF8A5}"/>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7927436" y="246526"/>
            <a:ext cx="4123765" cy="1546412"/>
          </a:xfrm>
          <a:prstGeom prst="rect">
            <a:avLst/>
          </a:prstGeom>
        </p:spPr>
      </p:pic>
    </p:spTree>
    <p:extLst>
      <p:ext uri="{BB962C8B-B14F-4D97-AF65-F5344CB8AC3E}">
        <p14:creationId xmlns:p14="http://schemas.microsoft.com/office/powerpoint/2010/main" val="5104026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021A32-F7DE-864A-B39F-C9278AE59245}"/>
              </a:ext>
            </a:extLst>
          </p:cNvPr>
          <p:cNvSpPr txBox="1"/>
          <p:nvPr/>
        </p:nvSpPr>
        <p:spPr>
          <a:xfrm>
            <a:off x="231648" y="207264"/>
            <a:ext cx="5864352" cy="523220"/>
          </a:xfrm>
          <a:prstGeom prst="rect">
            <a:avLst/>
          </a:prstGeom>
          <a:noFill/>
        </p:spPr>
        <p:txBody>
          <a:bodyPr wrap="square" rtlCol="0">
            <a:spAutoFit/>
          </a:bodyPr>
          <a:lstStyle/>
          <a:p>
            <a:r>
              <a:rPr lang="en-US" sz="2800" b="1" dirty="0"/>
              <a:t>Machine Learning in Azure Cloud</a:t>
            </a:r>
          </a:p>
        </p:txBody>
      </p:sp>
      <p:sp>
        <p:nvSpPr>
          <p:cNvPr id="6" name="TextBox 5">
            <a:extLst>
              <a:ext uri="{FF2B5EF4-FFF2-40B4-BE49-F238E27FC236}">
                <a16:creationId xmlns:a16="http://schemas.microsoft.com/office/drawing/2014/main" id="{A6E37A01-48B1-2945-9DA2-634642DD90C6}"/>
              </a:ext>
            </a:extLst>
          </p:cNvPr>
          <p:cNvSpPr txBox="1"/>
          <p:nvPr/>
        </p:nvSpPr>
        <p:spPr>
          <a:xfrm>
            <a:off x="3906026" y="1257558"/>
            <a:ext cx="6827426" cy="4893647"/>
          </a:xfrm>
          <a:prstGeom prst="rect">
            <a:avLst/>
          </a:prstGeom>
          <a:noFill/>
        </p:spPr>
        <p:txBody>
          <a:bodyPr wrap="square" rtlCol="0">
            <a:spAutoFit/>
          </a:bodyPr>
          <a:lstStyle/>
          <a:p>
            <a:r>
              <a:rPr lang="en-US" sz="2400" b="1" dirty="0">
                <a:solidFill>
                  <a:srgbClr val="0070C0"/>
                </a:solidFill>
              </a:rPr>
              <a:t>VM (Virtual Machine)</a:t>
            </a:r>
          </a:p>
          <a:p>
            <a:endParaRPr lang="en-US" sz="2400" b="1" dirty="0">
              <a:solidFill>
                <a:srgbClr val="0070C0"/>
              </a:solidFill>
            </a:endParaRPr>
          </a:p>
          <a:p>
            <a:r>
              <a:rPr lang="en-US" sz="2400" b="1" dirty="0">
                <a:solidFill>
                  <a:srgbClr val="0070C0"/>
                </a:solidFill>
              </a:rPr>
              <a:t>Machine Learning Studio</a:t>
            </a:r>
          </a:p>
          <a:p>
            <a:endParaRPr lang="en-US" sz="2400" b="1" dirty="0">
              <a:solidFill>
                <a:srgbClr val="0070C0"/>
              </a:solidFill>
            </a:endParaRPr>
          </a:p>
          <a:p>
            <a:r>
              <a:rPr lang="en-US" sz="2400" b="1" dirty="0">
                <a:solidFill>
                  <a:srgbClr val="0070C0"/>
                </a:solidFill>
              </a:rPr>
              <a:t>Synapse Analytics</a:t>
            </a:r>
          </a:p>
          <a:p>
            <a:endParaRPr lang="en-US" sz="2400" b="1" dirty="0">
              <a:solidFill>
                <a:srgbClr val="0070C0"/>
              </a:solidFill>
            </a:endParaRPr>
          </a:p>
          <a:p>
            <a:r>
              <a:rPr lang="en-US" sz="2400" b="1" dirty="0">
                <a:solidFill>
                  <a:srgbClr val="0070C0"/>
                </a:solidFill>
              </a:rPr>
              <a:t>Running models in SQL</a:t>
            </a:r>
          </a:p>
          <a:p>
            <a:endParaRPr lang="en-US" sz="2400" b="1" dirty="0">
              <a:solidFill>
                <a:srgbClr val="0070C0"/>
              </a:solidFill>
            </a:endParaRPr>
          </a:p>
          <a:p>
            <a:r>
              <a:rPr lang="en-US" sz="2400" b="1" dirty="0">
                <a:solidFill>
                  <a:srgbClr val="0070C0"/>
                </a:solidFill>
              </a:rPr>
              <a:t>Power BI</a:t>
            </a:r>
          </a:p>
          <a:p>
            <a:endParaRPr lang="en-US" sz="2400" b="1" dirty="0">
              <a:solidFill>
                <a:srgbClr val="0070C0"/>
              </a:solidFill>
            </a:endParaRPr>
          </a:p>
          <a:p>
            <a:r>
              <a:rPr lang="en-US" sz="2400" b="1" dirty="0">
                <a:solidFill>
                  <a:srgbClr val="0070C0"/>
                </a:solidFill>
              </a:rPr>
              <a:t>Cognitive Services</a:t>
            </a:r>
          </a:p>
          <a:p>
            <a:endParaRPr lang="en-US" sz="2400" b="1" dirty="0">
              <a:solidFill>
                <a:srgbClr val="0070C0"/>
              </a:solidFill>
            </a:endParaRPr>
          </a:p>
          <a:p>
            <a:r>
              <a:rPr lang="en-US" sz="2400" b="1" dirty="0">
                <a:solidFill>
                  <a:srgbClr val="0070C0"/>
                </a:solidFill>
              </a:rPr>
              <a:t>Azure Kubernetes Service (AKS), Kubeflow</a:t>
            </a:r>
          </a:p>
        </p:txBody>
      </p:sp>
      <p:pic>
        <p:nvPicPr>
          <p:cNvPr id="5" name="Picture 4">
            <a:extLst>
              <a:ext uri="{FF2B5EF4-FFF2-40B4-BE49-F238E27FC236}">
                <a16:creationId xmlns:a16="http://schemas.microsoft.com/office/drawing/2014/main" id="{01AEE7D5-0F4E-FB4D-AEA0-BDC0CC89F818}"/>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093248" y="2004440"/>
            <a:ext cx="564257" cy="523220"/>
          </a:xfrm>
          <a:prstGeom prst="rect">
            <a:avLst/>
          </a:prstGeom>
        </p:spPr>
      </p:pic>
      <p:pic>
        <p:nvPicPr>
          <p:cNvPr id="1026" name="Picture 2" descr="Official Azure Icon Set">
            <a:extLst>
              <a:ext uri="{FF2B5EF4-FFF2-40B4-BE49-F238E27FC236}">
                <a16:creationId xmlns:a16="http://schemas.microsoft.com/office/drawing/2014/main" id="{68360EF5-02C2-EE4D-B612-D53F929EF31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113766" y="2769643"/>
            <a:ext cx="523221" cy="5232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M symbol | Microsoft Azure Mono">
            <a:extLst>
              <a:ext uri="{FF2B5EF4-FFF2-40B4-BE49-F238E27FC236}">
                <a16:creationId xmlns:a16="http://schemas.microsoft.com/office/drawing/2014/main" id="{506DD784-8DFB-2E47-9812-049390F48DA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131468" y="1245366"/>
            <a:ext cx="487817" cy="4603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ower BI Icon – Free Download, PNG and Vector">
            <a:extLst>
              <a:ext uri="{FF2B5EF4-FFF2-40B4-BE49-F238E27FC236}">
                <a16:creationId xmlns:a16="http://schemas.microsoft.com/office/drawing/2014/main" id="{1B16C3B4-F07D-DF4A-8585-B000781BFB3F}"/>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3109463" y="4182300"/>
            <a:ext cx="531826" cy="53182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1D7ED90-B59A-DF43-A1AB-35A9BDBF84DB}"/>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3090744" y="3479614"/>
            <a:ext cx="569264" cy="523221"/>
          </a:xfrm>
          <a:prstGeom prst="rect">
            <a:avLst/>
          </a:prstGeom>
        </p:spPr>
      </p:pic>
      <p:pic>
        <p:nvPicPr>
          <p:cNvPr id="1034" name="Picture 10" descr="Azure - Free shapes icons">
            <a:extLst>
              <a:ext uri="{FF2B5EF4-FFF2-40B4-BE49-F238E27FC236}">
                <a16:creationId xmlns:a16="http://schemas.microsoft.com/office/drawing/2014/main" id="{9EC4DF76-3260-9C44-B813-CB3C52D4CA53}"/>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a:stretch/>
        </p:blipFill>
        <p:spPr bwMode="auto">
          <a:xfrm>
            <a:off x="10231645" y="165972"/>
            <a:ext cx="1793464" cy="14118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96A24C3E-8E74-8F4C-99BD-D34CF0083FFB}"/>
              </a:ext>
            </a:extLst>
          </p:cNvPr>
          <p:cNvSpPr txBox="1"/>
          <p:nvPr/>
        </p:nvSpPr>
        <p:spPr>
          <a:xfrm>
            <a:off x="10058124" y="1577799"/>
            <a:ext cx="2140505" cy="461665"/>
          </a:xfrm>
          <a:prstGeom prst="rect">
            <a:avLst/>
          </a:prstGeom>
          <a:noFill/>
        </p:spPr>
        <p:txBody>
          <a:bodyPr wrap="square" rtlCol="0">
            <a:spAutoFit/>
          </a:bodyPr>
          <a:lstStyle/>
          <a:p>
            <a:r>
              <a:rPr lang="en-US" sz="2400" b="1" dirty="0">
                <a:solidFill>
                  <a:srgbClr val="0070C0"/>
                </a:solidFill>
              </a:rPr>
              <a:t>Azure Cloud</a:t>
            </a:r>
          </a:p>
        </p:txBody>
      </p:sp>
      <p:pic>
        <p:nvPicPr>
          <p:cNvPr id="12" name="Picture 2" descr="Kubeflow - Wikipedia">
            <a:extLst>
              <a:ext uri="{FF2B5EF4-FFF2-40B4-BE49-F238E27FC236}">
                <a16:creationId xmlns:a16="http://schemas.microsoft.com/office/drawing/2014/main" id="{32888017-9910-CC4C-9C82-19A4D88432A5}"/>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3090744" y="5626750"/>
            <a:ext cx="569264" cy="5546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zure-cognitive-services - Microsoft Q&amp;A">
            <a:extLst>
              <a:ext uri="{FF2B5EF4-FFF2-40B4-BE49-F238E27FC236}">
                <a16:creationId xmlns:a16="http://schemas.microsoft.com/office/drawing/2014/main" id="{4124D962-0B48-A447-91A3-27DE506539C3}"/>
              </a:ext>
            </a:extLst>
          </p:cNvPr>
          <p:cNvPicPr>
            <a:picLocks noChangeAspect="1" noChangeArrowheads="1"/>
          </p:cNvPicPr>
          <p:nvPr/>
        </p:nvPicPr>
        <p:blipFill rotWithShape="1">
          <a:blip r:embed="rId9" cstate="email">
            <a:extLst>
              <a:ext uri="{28A0092B-C50C-407E-A947-70E740481C1C}">
                <a14:useLocalDpi xmlns:a14="http://schemas.microsoft.com/office/drawing/2010/main"/>
              </a:ext>
            </a:extLst>
          </a:blip>
          <a:srcRect/>
          <a:stretch/>
        </p:blipFill>
        <p:spPr bwMode="auto">
          <a:xfrm>
            <a:off x="2901974" y="4843726"/>
            <a:ext cx="946805" cy="634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717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9" name="Google Shape;101;p15">
            <a:extLst>
              <a:ext uri="{FF2B5EF4-FFF2-40B4-BE49-F238E27FC236}">
                <a16:creationId xmlns:a16="http://schemas.microsoft.com/office/drawing/2014/main" id="{C016287F-4D86-7743-9DFE-AE51B7DF2F4D}"/>
              </a:ext>
            </a:extLst>
          </p:cNvPr>
          <p:cNvSpPr txBox="1"/>
          <p:nvPr/>
        </p:nvSpPr>
        <p:spPr>
          <a:xfrm>
            <a:off x="3271343" y="3254615"/>
            <a:ext cx="5738649" cy="78297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Deep Learning (DL)</a:t>
            </a:r>
            <a:endParaRPr sz="2000" dirty="0"/>
          </a:p>
          <a:p>
            <a:pPr marL="0" lvl="0" indent="0" algn="ctr" rtl="0">
              <a:spcBef>
                <a:spcPts val="0"/>
              </a:spcBef>
              <a:spcAft>
                <a:spcPts val="0"/>
              </a:spcAft>
              <a:buClr>
                <a:schemeClr val="dk1"/>
              </a:buClr>
              <a:buSzPts val="1100"/>
              <a:buFont typeface="Arial"/>
              <a:buNone/>
            </a:pPr>
            <a:r>
              <a:rPr lang="en-US" sz="2000" dirty="0"/>
              <a:t>ML implemented as Neural Network</a:t>
            </a:r>
            <a:endParaRPr sz="2000" dirty="0"/>
          </a:p>
          <a:p>
            <a:pPr marL="0" lvl="0" indent="0" algn="ctr" rtl="0">
              <a:spcBef>
                <a:spcPts val="0"/>
              </a:spcBef>
              <a:spcAft>
                <a:spcPts val="0"/>
              </a:spcAft>
              <a:buNone/>
            </a:pPr>
            <a:endParaRPr sz="2000" dirty="0"/>
          </a:p>
        </p:txBody>
      </p:sp>
      <p:sp>
        <p:nvSpPr>
          <p:cNvPr id="10" name="Google Shape;101;p15">
            <a:extLst>
              <a:ext uri="{FF2B5EF4-FFF2-40B4-BE49-F238E27FC236}">
                <a16:creationId xmlns:a16="http://schemas.microsoft.com/office/drawing/2014/main" id="{0585ABF0-8CC5-4A41-8D08-669BDDE773D3}"/>
              </a:ext>
            </a:extLst>
          </p:cNvPr>
          <p:cNvSpPr txBox="1"/>
          <p:nvPr/>
        </p:nvSpPr>
        <p:spPr>
          <a:xfrm>
            <a:off x="4389707" y="5558017"/>
            <a:ext cx="3501921" cy="1093905"/>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Data Science (DS)</a:t>
            </a:r>
            <a:endParaRPr sz="2000" b="1" dirty="0"/>
          </a:p>
          <a:p>
            <a:pPr marL="0" lvl="0" indent="0" algn="ctr" rtl="0">
              <a:spcBef>
                <a:spcPts val="0"/>
              </a:spcBef>
              <a:spcAft>
                <a:spcPts val="0"/>
              </a:spcAft>
              <a:buNone/>
            </a:pPr>
            <a:r>
              <a:rPr lang="en-US" sz="2000" dirty="0"/>
              <a:t>computer skills + statistics</a:t>
            </a:r>
            <a:endParaRPr sz="2000" dirty="0"/>
          </a:p>
          <a:p>
            <a:pPr marL="0" lvl="0" indent="0" algn="ctr" rtl="0">
              <a:spcBef>
                <a:spcPts val="0"/>
              </a:spcBef>
              <a:spcAft>
                <a:spcPts val="0"/>
              </a:spcAft>
              <a:buNone/>
            </a:pPr>
            <a:r>
              <a:rPr lang="en-US" sz="2000" dirty="0"/>
              <a:t>CSV files, SQL, PowerPoint</a:t>
            </a:r>
          </a:p>
        </p:txBody>
      </p:sp>
      <p:sp>
        <p:nvSpPr>
          <p:cNvPr id="11" name="Google Shape;101;p15">
            <a:extLst>
              <a:ext uri="{FF2B5EF4-FFF2-40B4-BE49-F238E27FC236}">
                <a16:creationId xmlns:a16="http://schemas.microsoft.com/office/drawing/2014/main" id="{7D99C063-E9A5-BC4A-B3CB-B995915FB246}"/>
              </a:ext>
            </a:extLst>
          </p:cNvPr>
          <p:cNvSpPr txBox="1"/>
          <p:nvPr/>
        </p:nvSpPr>
        <p:spPr>
          <a:xfrm>
            <a:off x="3878316" y="4219736"/>
            <a:ext cx="4524702" cy="1156139"/>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Machine Learning (ML)</a:t>
            </a:r>
            <a:endParaRPr sz="2000" dirty="0"/>
          </a:p>
          <a:p>
            <a:pPr marL="0" lvl="0" indent="0" algn="ctr" rtl="0">
              <a:spcBef>
                <a:spcPts val="0"/>
              </a:spcBef>
              <a:spcAft>
                <a:spcPts val="0"/>
              </a:spcAft>
              <a:buClr>
                <a:schemeClr val="dk1"/>
              </a:buClr>
              <a:buSzPts val="1100"/>
              <a:buFont typeface="Arial"/>
              <a:buNone/>
            </a:pPr>
            <a:r>
              <a:rPr lang="en-US" sz="2000" dirty="0"/>
              <a:t>DS where algorithm learns from data to make predictions</a:t>
            </a:r>
            <a:endParaRPr sz="2000" dirty="0"/>
          </a:p>
          <a:p>
            <a:pPr marL="0" lvl="0" indent="0" algn="ctr" rtl="0">
              <a:spcBef>
                <a:spcPts val="0"/>
              </a:spcBef>
              <a:spcAft>
                <a:spcPts val="0"/>
              </a:spcAft>
              <a:buNone/>
            </a:pPr>
            <a:endParaRPr sz="2000" dirty="0"/>
          </a:p>
        </p:txBody>
      </p:sp>
      <p:sp>
        <p:nvSpPr>
          <p:cNvPr id="12" name="Google Shape;101;p15">
            <a:extLst>
              <a:ext uri="{FF2B5EF4-FFF2-40B4-BE49-F238E27FC236}">
                <a16:creationId xmlns:a16="http://schemas.microsoft.com/office/drawing/2014/main" id="{BF1D8829-5635-244F-9400-F8BC4670F427}"/>
              </a:ext>
            </a:extLst>
          </p:cNvPr>
          <p:cNvSpPr txBox="1"/>
          <p:nvPr/>
        </p:nvSpPr>
        <p:spPr>
          <a:xfrm>
            <a:off x="998482" y="338258"/>
            <a:ext cx="10284371" cy="1129700"/>
          </a:xfrm>
          <a:prstGeom prst="rect">
            <a:avLst/>
          </a:prstGeom>
          <a:noFill/>
          <a:ln w="38100">
            <a:solidFill>
              <a:schemeClr val="accent1"/>
            </a:solidFill>
          </a:ln>
        </p:spPr>
        <p:txBody>
          <a:bodyPr spcFirstLastPara="1" wrap="square" lIns="91425" tIns="91425" rIns="91425" bIns="91425" anchor="t" anchorCtr="0">
            <a:noAutofit/>
          </a:bodyPr>
          <a:lstStyle/>
          <a:p>
            <a:pPr lvl="0" algn="ctr">
              <a:buClr>
                <a:schemeClr val="dk1"/>
              </a:buClr>
              <a:buSzPts val="1100"/>
            </a:pPr>
            <a:r>
              <a:rPr lang="en-US" sz="2000" b="1" dirty="0"/>
              <a:t>Artificial General Intelligence (AGI)</a:t>
            </a:r>
            <a:endParaRPr lang="en-US" sz="2000" dirty="0"/>
          </a:p>
          <a:p>
            <a:pPr lvl="0" algn="ctr">
              <a:buClr>
                <a:schemeClr val="dk1"/>
              </a:buClr>
              <a:buSzPts val="1100"/>
            </a:pPr>
            <a:r>
              <a:rPr lang="en-US" sz="2000" dirty="0"/>
              <a:t>    AI that could successfully perform any intellectual task that a human can </a:t>
            </a:r>
          </a:p>
          <a:p>
            <a:pPr lvl="0" algn="ctr">
              <a:buClr>
                <a:schemeClr val="dk1"/>
              </a:buClr>
              <a:buSzPts val="1100"/>
            </a:pPr>
            <a:r>
              <a:rPr lang="en-US" sz="2000" dirty="0"/>
              <a:t>(Turing test (1950), ...)</a:t>
            </a:r>
          </a:p>
          <a:p>
            <a:pPr marL="0" lvl="0" indent="0" algn="ctr" rtl="0">
              <a:spcBef>
                <a:spcPts val="0"/>
              </a:spcBef>
              <a:spcAft>
                <a:spcPts val="0"/>
              </a:spcAft>
              <a:buClr>
                <a:schemeClr val="dk1"/>
              </a:buClr>
              <a:buSzPts val="1100"/>
              <a:buFont typeface="Arial"/>
              <a:buNone/>
            </a:pPr>
            <a:endParaRPr sz="2000" dirty="0"/>
          </a:p>
          <a:p>
            <a:pPr marL="0" lvl="0" indent="0" algn="ctr" rtl="0">
              <a:spcBef>
                <a:spcPts val="0"/>
              </a:spcBef>
              <a:spcAft>
                <a:spcPts val="0"/>
              </a:spcAft>
              <a:buNone/>
            </a:pPr>
            <a:endParaRPr sz="2000" dirty="0"/>
          </a:p>
        </p:txBody>
      </p:sp>
      <p:sp>
        <p:nvSpPr>
          <p:cNvPr id="13" name="Google Shape;101;p15">
            <a:extLst>
              <a:ext uri="{FF2B5EF4-FFF2-40B4-BE49-F238E27FC236}">
                <a16:creationId xmlns:a16="http://schemas.microsoft.com/office/drawing/2014/main" id="{F1C4D3F2-5556-474D-9531-933A6DCD3C81}"/>
              </a:ext>
            </a:extLst>
          </p:cNvPr>
          <p:cNvSpPr txBox="1"/>
          <p:nvPr/>
        </p:nvSpPr>
        <p:spPr>
          <a:xfrm>
            <a:off x="1813033" y="1650100"/>
            <a:ext cx="8655269" cy="1422373"/>
          </a:xfrm>
          <a:prstGeom prst="rect">
            <a:avLst/>
          </a:prstGeom>
          <a:noFill/>
          <a:ln w="38100">
            <a:solidFill>
              <a:schemeClr val="accent1"/>
            </a:solid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000" b="1" dirty="0"/>
              <a:t>Artificial Intelligence (AI)</a:t>
            </a:r>
            <a:endParaRPr sz="2000" dirty="0"/>
          </a:p>
          <a:p>
            <a:pPr marL="0" lvl="0" indent="0" algn="ctr" rtl="0">
              <a:spcBef>
                <a:spcPts val="0"/>
              </a:spcBef>
              <a:spcAft>
                <a:spcPts val="0"/>
              </a:spcAft>
              <a:buClr>
                <a:schemeClr val="dk1"/>
              </a:buClr>
              <a:buSzPts val="1100"/>
              <a:buFont typeface="Arial"/>
              <a:buNone/>
            </a:pPr>
            <a:r>
              <a:rPr lang="en-US" sz="2000" dirty="0"/>
              <a:t>    ML (DL) learning "human" abilities (speech and music recognition, conversation, visual recognition, video prediction, reasoning, self-driving cars, playing games, etc.)</a:t>
            </a:r>
            <a:endParaRPr sz="2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p:nvPr/>
        </p:nvSpPr>
        <p:spPr>
          <a:xfrm>
            <a:off x="0" y="0"/>
            <a:ext cx="12192000" cy="1205948"/>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3200" b="1" dirty="0">
                <a:solidFill>
                  <a:schemeClr val="dk1"/>
                </a:solidFill>
                <a:latin typeface="Calibri"/>
                <a:ea typeface="Calibri"/>
                <a:cs typeface="Calibri"/>
                <a:sym typeface="Calibri"/>
              </a:rPr>
              <a:t>Recent breakthroughs in DL made it practical </a:t>
            </a:r>
            <a:endParaRPr sz="3200" b="1" dirty="0">
              <a:solidFill>
                <a:schemeClr val="dk1"/>
              </a:solidFill>
              <a:latin typeface="Calibri"/>
              <a:ea typeface="Calibri"/>
              <a:cs typeface="Calibri"/>
              <a:sym typeface="Calibri"/>
            </a:endParaRPr>
          </a:p>
          <a:p>
            <a:pPr marL="0" lvl="0" indent="0" algn="ctr" rtl="0">
              <a:spcBef>
                <a:spcPts val="0"/>
              </a:spcBef>
              <a:spcAft>
                <a:spcPts val="0"/>
              </a:spcAft>
              <a:buNone/>
            </a:pPr>
            <a:r>
              <a:rPr lang="en-US" sz="3200" b="1" dirty="0">
                <a:solidFill>
                  <a:schemeClr val="dk1"/>
                </a:solidFill>
                <a:latin typeface="Calibri"/>
                <a:ea typeface="Calibri"/>
                <a:cs typeface="Calibri"/>
                <a:sym typeface="Calibri"/>
              </a:rPr>
              <a:t>(effective, affordable, and easy).</a:t>
            </a:r>
            <a:endParaRPr sz="3200" b="1" dirty="0">
              <a:solidFill>
                <a:schemeClr val="dk1"/>
              </a:solidFill>
              <a:latin typeface="Calibri"/>
              <a:ea typeface="Calibri"/>
              <a:cs typeface="Calibri"/>
              <a:sym typeface="Calibri"/>
            </a:endParaRPr>
          </a:p>
        </p:txBody>
      </p:sp>
      <p:sp>
        <p:nvSpPr>
          <p:cNvPr id="108" name="Google Shape;108;p16"/>
          <p:cNvSpPr txBox="1"/>
          <p:nvPr/>
        </p:nvSpPr>
        <p:spPr>
          <a:xfrm>
            <a:off x="741750" y="1739100"/>
            <a:ext cx="10708500" cy="407860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solidFill>
                  <a:schemeClr val="dk1"/>
                </a:solidFill>
                <a:latin typeface="Calibri"/>
                <a:ea typeface="Calibri"/>
                <a:cs typeface="Calibri"/>
                <a:sym typeface="Calibri"/>
              </a:rPr>
              <a:t>Instead of software engineers manually coding </a:t>
            </a:r>
            <a:r>
              <a:rPr lang="en-US" b="1" dirty="0">
                <a:solidFill>
                  <a:srgbClr val="0000FF"/>
                </a:solidFill>
                <a:latin typeface="Calibri"/>
                <a:ea typeface="Calibri"/>
                <a:cs typeface="Calibri"/>
                <a:sym typeface="Calibri"/>
              </a:rPr>
              <a:t>if/else</a:t>
            </a:r>
            <a:r>
              <a:rPr lang="en-US" dirty="0">
                <a:solidFill>
                  <a:schemeClr val="dk1"/>
                </a:solidFill>
                <a:latin typeface="Calibri"/>
                <a:ea typeface="Calibri"/>
                <a:cs typeface="Calibri"/>
                <a:sym typeface="Calibri"/>
              </a:rPr>
              <a:t> logic,</a:t>
            </a:r>
            <a:endParaRPr dirty="0">
              <a:solidFill>
                <a:schemeClr val="dk1"/>
              </a:solidFill>
              <a:latin typeface="Calibri"/>
              <a:ea typeface="Calibri"/>
              <a:cs typeface="Calibri"/>
              <a:sym typeface="Calibri"/>
            </a:endParaRPr>
          </a:p>
          <a:p>
            <a:pPr marL="0" lvl="0" indent="0" algn="l" rtl="0">
              <a:spcBef>
                <a:spcPts val="0"/>
              </a:spcBef>
              <a:spcAft>
                <a:spcPts val="0"/>
              </a:spcAft>
              <a:buClr>
                <a:schemeClr val="dk1"/>
              </a:buClr>
              <a:buSzPts val="1100"/>
              <a:buFont typeface="Arial"/>
              <a:buNone/>
            </a:pPr>
            <a:r>
              <a:rPr lang="en-US" dirty="0">
                <a:solidFill>
                  <a:schemeClr val="dk1"/>
                </a:solidFill>
                <a:latin typeface="Calibri"/>
                <a:ea typeface="Calibri"/>
                <a:cs typeface="Calibri"/>
                <a:sym typeface="Calibri"/>
              </a:rPr>
              <a:t>DL algorithms can train networks equivalent to ~10s of million of </a:t>
            </a:r>
            <a:r>
              <a:rPr lang="en-US" b="1" dirty="0">
                <a:solidFill>
                  <a:srgbClr val="0000FF"/>
                </a:solidFill>
                <a:latin typeface="Calibri"/>
                <a:ea typeface="Calibri"/>
                <a:cs typeface="Calibri"/>
                <a:sym typeface="Calibri"/>
              </a:rPr>
              <a:t>if/else</a:t>
            </a:r>
            <a:r>
              <a:rPr lang="en-US" dirty="0">
                <a:solidFill>
                  <a:schemeClr val="dk1"/>
                </a:solidFill>
                <a:latin typeface="Calibri"/>
                <a:ea typeface="Calibri"/>
                <a:cs typeface="Calibri"/>
                <a:sym typeface="Calibri"/>
              </a:rPr>
              <a:t>-s.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lvl="0"/>
            <a:r>
              <a:rPr lang="en-US" dirty="0">
                <a:solidFill>
                  <a:schemeClr val="dk1"/>
                </a:solidFill>
                <a:latin typeface="Calibri"/>
                <a:ea typeface="Calibri"/>
                <a:cs typeface="Calibri"/>
                <a:sym typeface="Calibri"/>
              </a:rPr>
              <a:t>Distributed ML on Cloud (Google, Microsoft, Amazon, Intel, IBM, etc.)</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allow to achieve ~100 Petaflops </a:t>
            </a: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(x1000 performance increase in last 3 years).</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Prices dropping down precipitously: $6.50/hour per a Google TPU (180 </a:t>
            </a:r>
            <a:r>
              <a:rPr lang="en-US" dirty="0" err="1">
                <a:solidFill>
                  <a:schemeClr val="dk1"/>
                </a:solidFill>
                <a:latin typeface="Calibri"/>
                <a:ea typeface="Calibri"/>
                <a:cs typeface="Calibri"/>
                <a:sym typeface="Calibri"/>
              </a:rPr>
              <a:t>TFlops</a:t>
            </a:r>
            <a:r>
              <a:rPr lang="en-US" dirty="0">
                <a:solidFill>
                  <a:schemeClr val="dk1"/>
                </a:solidFill>
                <a:latin typeface="Calibri"/>
                <a:ea typeface="Calibri"/>
                <a:cs typeface="Calibri"/>
                <a:sym typeface="Calibri"/>
              </a:rPr>
              <a:t>).</a:t>
            </a:r>
            <a:endParaRPr dirty="0">
              <a:solidFill>
                <a:schemeClr val="dk1"/>
              </a:solidFill>
              <a:latin typeface="Calibri"/>
              <a:ea typeface="Calibri"/>
              <a:cs typeface="Calibri"/>
              <a:sym typeface="Calibri"/>
            </a:endParaRPr>
          </a:p>
          <a:p>
            <a:pPr marL="0" lvl="0" indent="0" algn="l" rtl="0">
              <a:spcBef>
                <a:spcPts val="0"/>
              </a:spcBef>
              <a:spcAft>
                <a:spcPts val="0"/>
              </a:spcAft>
              <a:buNone/>
            </a:pPr>
            <a:endParaRPr dirty="0">
              <a:solidFill>
                <a:schemeClr val="dk1"/>
              </a:solidFill>
              <a:latin typeface="Calibri"/>
              <a:ea typeface="Calibri"/>
              <a:cs typeface="Calibri"/>
              <a:sym typeface="Calibri"/>
            </a:endParaRPr>
          </a:p>
          <a:p>
            <a:pPr marL="0" lvl="0" indent="0" algn="l" rtl="0">
              <a:spcBef>
                <a:spcPts val="0"/>
              </a:spcBef>
              <a:spcAft>
                <a:spcPts val="0"/>
              </a:spcAft>
              <a:buNone/>
            </a:pPr>
            <a:r>
              <a:rPr lang="en-US" dirty="0">
                <a:solidFill>
                  <a:schemeClr val="dk1"/>
                </a:solidFill>
                <a:latin typeface="Calibri"/>
                <a:ea typeface="Calibri"/>
                <a:cs typeface="Calibri"/>
                <a:sym typeface="Calibri"/>
              </a:rPr>
              <a:t>You don't have to build your own infrastructure, </a:t>
            </a:r>
          </a:p>
          <a:p>
            <a:pPr marL="0" lvl="0" indent="0" algn="l" rtl="0">
              <a:spcBef>
                <a:spcPts val="0"/>
              </a:spcBef>
              <a:spcAft>
                <a:spcPts val="0"/>
              </a:spcAft>
              <a:buNone/>
            </a:pPr>
            <a:r>
              <a:rPr lang="en-US" dirty="0">
                <a:solidFill>
                  <a:schemeClr val="dk1"/>
                </a:solidFill>
                <a:latin typeface="Calibri"/>
                <a:ea typeface="Calibri"/>
                <a:cs typeface="Calibri"/>
                <a:sym typeface="Calibri"/>
              </a:rPr>
              <a:t>You don't have to code from scratch. </a:t>
            </a:r>
          </a:p>
          <a:p>
            <a:pPr marL="0" lvl="0" indent="0" algn="l" rtl="0">
              <a:spcBef>
                <a:spcPts val="0"/>
              </a:spcBef>
              <a:spcAft>
                <a:spcPts val="0"/>
              </a:spcAft>
              <a:buNone/>
            </a:pPr>
            <a:r>
              <a:rPr lang="en-US" dirty="0">
                <a:solidFill>
                  <a:schemeClr val="dk1"/>
                </a:solidFill>
                <a:latin typeface="Calibri"/>
                <a:ea typeface="Calibri"/>
                <a:cs typeface="Calibri"/>
                <a:sym typeface="Calibri"/>
              </a:rPr>
              <a:t>Nowadays you can use variety of pre-trained / pre-configured networks on the cloud. </a:t>
            </a:r>
          </a:p>
          <a:p>
            <a:pPr marL="0" lvl="0" indent="0" algn="l" rtl="0">
              <a:spcBef>
                <a:spcPts val="0"/>
              </a:spcBef>
              <a:spcAft>
                <a:spcPts val="0"/>
              </a:spcAft>
              <a:buNone/>
            </a:pPr>
            <a:r>
              <a:rPr lang="en-US" dirty="0">
                <a:solidFill>
                  <a:schemeClr val="dk1"/>
                </a:solidFill>
                <a:latin typeface="Calibri"/>
                <a:ea typeface="Calibri"/>
                <a:cs typeface="Calibri"/>
                <a:sym typeface="Calibri"/>
              </a:rPr>
              <a:t>Compare this with just few years ago:</a:t>
            </a:r>
          </a:p>
          <a:p>
            <a:pPr marL="0" lvl="0" indent="0" algn="l" rtl="0">
              <a:spcBef>
                <a:spcPts val="0"/>
              </a:spcBef>
              <a:spcAft>
                <a:spcPts val="0"/>
              </a:spcAft>
              <a:buNone/>
            </a:pPr>
            <a:r>
              <a:rPr lang="en-US" dirty="0">
                <a:solidFill>
                  <a:schemeClr val="dk1"/>
                </a:solidFill>
                <a:latin typeface="Calibri"/>
                <a:ea typeface="Calibri"/>
                <a:cs typeface="Calibri"/>
                <a:sym typeface="Calibri"/>
              </a:rPr>
              <a:t>    custom HPC clusters (HPC = High-Performance Computing), low-level C/CUDA coding, etc.</a:t>
            </a:r>
            <a:endParaRPr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228851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Oval 3">
            <a:extLst>
              <a:ext uri="{FF2B5EF4-FFF2-40B4-BE49-F238E27FC236}">
                <a16:creationId xmlns:a16="http://schemas.microsoft.com/office/drawing/2014/main" id="{1A506817-8F3A-764F-8957-FFDD73B758C0}"/>
              </a:ext>
            </a:extLst>
          </p:cNvPr>
          <p:cNvSpPr/>
          <p:nvPr/>
        </p:nvSpPr>
        <p:spPr>
          <a:xfrm>
            <a:off x="9824213" y="942893"/>
            <a:ext cx="1440774" cy="1703949"/>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 name="Oval 4">
            <a:extLst>
              <a:ext uri="{FF2B5EF4-FFF2-40B4-BE49-F238E27FC236}">
                <a16:creationId xmlns:a16="http://schemas.microsoft.com/office/drawing/2014/main" id="{099AA505-BC95-DA48-A91A-5F9BA089F1E0}"/>
              </a:ext>
            </a:extLst>
          </p:cNvPr>
          <p:cNvSpPr/>
          <p:nvPr/>
        </p:nvSpPr>
        <p:spPr>
          <a:xfrm>
            <a:off x="8514412" y="3473727"/>
            <a:ext cx="2283385" cy="2738552"/>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 name="Oval 5">
            <a:extLst>
              <a:ext uri="{FF2B5EF4-FFF2-40B4-BE49-F238E27FC236}">
                <a16:creationId xmlns:a16="http://schemas.microsoft.com/office/drawing/2014/main" id="{B4A6F4BC-8CDD-7548-8717-2B3B4817861A}"/>
              </a:ext>
            </a:extLst>
          </p:cNvPr>
          <p:cNvSpPr/>
          <p:nvPr/>
        </p:nvSpPr>
        <p:spPr>
          <a:xfrm>
            <a:off x="9929143" y="4508288"/>
            <a:ext cx="2003584" cy="1806385"/>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7" name="Oval 6">
            <a:extLst>
              <a:ext uri="{FF2B5EF4-FFF2-40B4-BE49-F238E27FC236}">
                <a16:creationId xmlns:a16="http://schemas.microsoft.com/office/drawing/2014/main" id="{B149D874-34D3-D64C-BA5F-801D6DA07BD5}"/>
              </a:ext>
            </a:extLst>
          </p:cNvPr>
          <p:cNvSpPr/>
          <p:nvPr/>
        </p:nvSpPr>
        <p:spPr>
          <a:xfrm>
            <a:off x="10048503" y="2364219"/>
            <a:ext cx="2003584" cy="2738552"/>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Oval 7">
            <a:extLst>
              <a:ext uri="{FF2B5EF4-FFF2-40B4-BE49-F238E27FC236}">
                <a16:creationId xmlns:a16="http://schemas.microsoft.com/office/drawing/2014/main" id="{873633B3-6B76-5342-B44A-664B918EF35E}"/>
              </a:ext>
            </a:extLst>
          </p:cNvPr>
          <p:cNvSpPr/>
          <p:nvPr/>
        </p:nvSpPr>
        <p:spPr>
          <a:xfrm>
            <a:off x="7728296" y="3747152"/>
            <a:ext cx="2344635" cy="1980210"/>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Oval 8">
            <a:extLst>
              <a:ext uri="{FF2B5EF4-FFF2-40B4-BE49-F238E27FC236}">
                <a16:creationId xmlns:a16="http://schemas.microsoft.com/office/drawing/2014/main" id="{FD9E4132-9294-784D-8C8F-7811D9C83355}"/>
              </a:ext>
            </a:extLst>
          </p:cNvPr>
          <p:cNvSpPr/>
          <p:nvPr/>
        </p:nvSpPr>
        <p:spPr>
          <a:xfrm>
            <a:off x="7859639" y="2413051"/>
            <a:ext cx="2248583" cy="2085480"/>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Oval 9">
            <a:extLst>
              <a:ext uri="{FF2B5EF4-FFF2-40B4-BE49-F238E27FC236}">
                <a16:creationId xmlns:a16="http://schemas.microsoft.com/office/drawing/2014/main" id="{84EF39CC-5305-DB4F-8826-9B8F601982C7}"/>
              </a:ext>
            </a:extLst>
          </p:cNvPr>
          <p:cNvSpPr/>
          <p:nvPr/>
        </p:nvSpPr>
        <p:spPr>
          <a:xfrm>
            <a:off x="8160245" y="1184220"/>
            <a:ext cx="3836235" cy="2716403"/>
          </a:xfrm>
          <a:prstGeom prst="ellipse">
            <a:avLst/>
          </a:prstGeom>
          <a:solidFill>
            <a:srgbClr val="6DCFF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itle 1">
            <a:extLst>
              <a:ext uri="{FF2B5EF4-FFF2-40B4-BE49-F238E27FC236}">
                <a16:creationId xmlns:a16="http://schemas.microsoft.com/office/drawing/2014/main" id="{02670FBF-EBC1-9640-8164-D09B0718EB5F}"/>
              </a:ext>
            </a:extLst>
          </p:cNvPr>
          <p:cNvSpPr txBox="1">
            <a:spLocks/>
          </p:cNvSpPr>
          <p:nvPr/>
        </p:nvSpPr>
        <p:spPr>
          <a:xfrm>
            <a:off x="538347" y="60740"/>
            <a:ext cx="11348852" cy="642646"/>
          </a:xfrm>
          <a:prstGeom prst="rect">
            <a:avLst/>
          </a:prstGeom>
        </p:spPr>
        <p:txBody>
          <a:bodyPr vert="horz" lIns="91440" tIns="45720" rIns="91440" bIns="45720" rtlCol="0" anchor="b">
            <a:normAutofit fontScale="77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t>AI  in  Context</a:t>
            </a:r>
            <a:endParaRPr lang="en-US" dirty="0"/>
          </a:p>
        </p:txBody>
      </p:sp>
      <p:sp>
        <p:nvSpPr>
          <p:cNvPr id="12" name="TextBox 11">
            <a:extLst>
              <a:ext uri="{FF2B5EF4-FFF2-40B4-BE49-F238E27FC236}">
                <a16:creationId xmlns:a16="http://schemas.microsoft.com/office/drawing/2014/main" id="{ED0FDC23-75E2-8D47-A485-AEE4AF7CD4F2}"/>
              </a:ext>
            </a:extLst>
          </p:cNvPr>
          <p:cNvSpPr txBox="1"/>
          <p:nvPr/>
        </p:nvSpPr>
        <p:spPr>
          <a:xfrm>
            <a:off x="2249689" y="1127266"/>
            <a:ext cx="3586336" cy="4524315"/>
          </a:xfrm>
          <a:prstGeom prst="rect">
            <a:avLst/>
          </a:prstGeom>
          <a:noFill/>
        </p:spPr>
        <p:txBody>
          <a:bodyPr wrap="square" rtlCol="0">
            <a:spAutoFit/>
          </a:bodyPr>
          <a:lstStyle/>
          <a:p>
            <a:r>
              <a:rPr lang="en-US" sz="1600" b="1" dirty="0">
                <a:solidFill>
                  <a:schemeClr val="accent1"/>
                </a:solidFill>
              </a:rPr>
              <a:t>Artificial Intelligence (AI)</a:t>
            </a:r>
          </a:p>
          <a:p>
            <a:r>
              <a:rPr lang="en-US" sz="1600" dirty="0"/>
              <a:t>ML performing “human” functions</a:t>
            </a:r>
          </a:p>
          <a:p>
            <a:endParaRPr lang="en-US" sz="1600" dirty="0"/>
          </a:p>
          <a:p>
            <a:endParaRPr lang="en-US" sz="1600" dirty="0"/>
          </a:p>
          <a:p>
            <a:endParaRPr lang="en-US" sz="1600" dirty="0"/>
          </a:p>
          <a:p>
            <a:r>
              <a:rPr lang="en-US" sz="1600" b="1" dirty="0">
                <a:solidFill>
                  <a:schemeClr val="accent1"/>
                </a:solidFill>
              </a:rPr>
              <a:t>Deep Learning (DL)</a:t>
            </a:r>
          </a:p>
          <a:p>
            <a:r>
              <a:rPr lang="en-US" sz="1600" dirty="0"/>
              <a:t>ML implemented using multi-layered </a:t>
            </a:r>
          </a:p>
          <a:p>
            <a:r>
              <a:rPr lang="en-US" sz="1600" dirty="0"/>
              <a:t>structure (Neural Network)</a:t>
            </a:r>
            <a:br>
              <a:rPr lang="en-US" sz="1600" dirty="0"/>
            </a:br>
            <a:endParaRPr lang="en-US" sz="1600" dirty="0"/>
          </a:p>
          <a:p>
            <a:endParaRPr lang="en-US" sz="1600" dirty="0"/>
          </a:p>
          <a:p>
            <a:endParaRPr lang="en-US" sz="1600" dirty="0"/>
          </a:p>
          <a:p>
            <a:r>
              <a:rPr lang="en-US" sz="1600" b="1" dirty="0">
                <a:solidFill>
                  <a:schemeClr val="accent1"/>
                </a:solidFill>
              </a:rPr>
              <a:t>Machine Learning (ML)</a:t>
            </a:r>
          </a:p>
          <a:p>
            <a:r>
              <a:rPr lang="en-US" sz="1600" dirty="0"/>
              <a:t>DS algorithm learns from data</a:t>
            </a:r>
          </a:p>
          <a:p>
            <a:endParaRPr lang="en-US" sz="1600" dirty="0"/>
          </a:p>
          <a:p>
            <a:endParaRPr lang="en-US" sz="1600" dirty="0"/>
          </a:p>
          <a:p>
            <a:endParaRPr lang="en-US" sz="1600" dirty="0"/>
          </a:p>
          <a:p>
            <a:r>
              <a:rPr lang="en-US" sz="1600" b="1" dirty="0">
                <a:solidFill>
                  <a:schemeClr val="accent1"/>
                </a:solidFill>
              </a:rPr>
              <a:t>Data Science (DS) </a:t>
            </a:r>
          </a:p>
          <a:p>
            <a:r>
              <a:rPr lang="en-US" sz="1600" dirty="0"/>
              <a:t>data + computer/statistics</a:t>
            </a:r>
          </a:p>
        </p:txBody>
      </p:sp>
      <p:sp>
        <p:nvSpPr>
          <p:cNvPr id="13" name="Down Arrow 12">
            <a:extLst>
              <a:ext uri="{FF2B5EF4-FFF2-40B4-BE49-F238E27FC236}">
                <a16:creationId xmlns:a16="http://schemas.microsoft.com/office/drawing/2014/main" id="{79870A32-C273-A34C-9779-CBE06692280C}"/>
              </a:ext>
            </a:extLst>
          </p:cNvPr>
          <p:cNvSpPr/>
          <p:nvPr/>
        </p:nvSpPr>
        <p:spPr>
          <a:xfrm flipV="1">
            <a:off x="285106" y="1109272"/>
            <a:ext cx="374461" cy="4493164"/>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2167CD0-97DD-C04D-B54F-8DD18EF1B37D}"/>
              </a:ext>
            </a:extLst>
          </p:cNvPr>
          <p:cNvSpPr txBox="1"/>
          <p:nvPr/>
        </p:nvSpPr>
        <p:spPr>
          <a:xfrm>
            <a:off x="0" y="5602436"/>
            <a:ext cx="1049311" cy="584775"/>
          </a:xfrm>
          <a:prstGeom prst="rect">
            <a:avLst/>
          </a:prstGeom>
          <a:noFill/>
        </p:spPr>
        <p:txBody>
          <a:bodyPr wrap="square" rtlCol="0">
            <a:spAutoFit/>
          </a:bodyPr>
          <a:lstStyle/>
          <a:p>
            <a:pPr algn="ctr"/>
            <a:r>
              <a:rPr lang="en-US" sz="1600" b="1" dirty="0">
                <a:solidFill>
                  <a:schemeClr val="accent1"/>
                </a:solidFill>
              </a:rPr>
              <a:t>Amount</a:t>
            </a:r>
            <a:br>
              <a:rPr lang="en-US" sz="1600" b="1" dirty="0">
                <a:solidFill>
                  <a:schemeClr val="accent1"/>
                </a:solidFill>
              </a:rPr>
            </a:br>
            <a:r>
              <a:rPr lang="en-US" sz="1600" b="1" dirty="0">
                <a:solidFill>
                  <a:schemeClr val="accent1"/>
                </a:solidFill>
              </a:rPr>
              <a:t>of data</a:t>
            </a:r>
          </a:p>
        </p:txBody>
      </p:sp>
      <p:sp>
        <p:nvSpPr>
          <p:cNvPr id="15" name="Down Arrow 14">
            <a:extLst>
              <a:ext uri="{FF2B5EF4-FFF2-40B4-BE49-F238E27FC236}">
                <a16:creationId xmlns:a16="http://schemas.microsoft.com/office/drawing/2014/main" id="{0A9AA925-E036-4640-91E1-D8676C26B233}"/>
              </a:ext>
            </a:extLst>
          </p:cNvPr>
          <p:cNvSpPr/>
          <p:nvPr/>
        </p:nvSpPr>
        <p:spPr>
          <a:xfrm flipV="1">
            <a:off x="1366903" y="1109272"/>
            <a:ext cx="371964" cy="4493164"/>
          </a:xfrm>
          <a:prstGeom prst="downArrow">
            <a:avLst/>
          </a:prstGeom>
          <a:solidFill>
            <a:srgbClr val="FF000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2568A266-E2DE-6244-8E1D-538FD0B42D9E}"/>
              </a:ext>
            </a:extLst>
          </p:cNvPr>
          <p:cNvSpPr txBox="1"/>
          <p:nvPr/>
        </p:nvSpPr>
        <p:spPr>
          <a:xfrm>
            <a:off x="939368" y="5602436"/>
            <a:ext cx="1315780" cy="584775"/>
          </a:xfrm>
          <a:prstGeom prst="rect">
            <a:avLst/>
          </a:prstGeom>
          <a:noFill/>
        </p:spPr>
        <p:txBody>
          <a:bodyPr wrap="square" rtlCol="0">
            <a:spAutoFit/>
          </a:bodyPr>
          <a:lstStyle/>
          <a:p>
            <a:pPr algn="ctr"/>
            <a:r>
              <a:rPr lang="en-US" sz="1600" b="1" dirty="0">
                <a:solidFill>
                  <a:srgbClr val="FF0000"/>
                </a:solidFill>
              </a:rPr>
              <a:t>Compute</a:t>
            </a:r>
            <a:br>
              <a:rPr lang="en-US" sz="1600" b="1" dirty="0">
                <a:solidFill>
                  <a:srgbClr val="FF0000"/>
                </a:solidFill>
              </a:rPr>
            </a:br>
            <a:r>
              <a:rPr lang="en-US" sz="1600" b="1" dirty="0">
                <a:solidFill>
                  <a:srgbClr val="FF0000"/>
                </a:solidFill>
              </a:rPr>
              <a:t>Speed</a:t>
            </a:r>
          </a:p>
        </p:txBody>
      </p:sp>
      <p:sp>
        <p:nvSpPr>
          <p:cNvPr id="17" name="TextBox 16">
            <a:extLst>
              <a:ext uri="{FF2B5EF4-FFF2-40B4-BE49-F238E27FC236}">
                <a16:creationId xmlns:a16="http://schemas.microsoft.com/office/drawing/2014/main" id="{C0A5F0D2-7D12-8745-B815-A0E30B38F95A}"/>
              </a:ext>
            </a:extLst>
          </p:cNvPr>
          <p:cNvSpPr txBox="1"/>
          <p:nvPr/>
        </p:nvSpPr>
        <p:spPr>
          <a:xfrm>
            <a:off x="5759023" y="1066850"/>
            <a:ext cx="2549433" cy="4031873"/>
          </a:xfrm>
          <a:prstGeom prst="rect">
            <a:avLst/>
          </a:prstGeom>
          <a:noFill/>
        </p:spPr>
        <p:txBody>
          <a:bodyPr wrap="square" rtlCol="0">
            <a:spAutoFit/>
          </a:bodyPr>
          <a:lstStyle/>
          <a:p>
            <a:r>
              <a:rPr lang="en-US" sz="1600" b="1" dirty="0">
                <a:solidFill>
                  <a:schemeClr val="accent1"/>
                </a:solidFill>
              </a:rPr>
              <a:t>Reinforcement</a:t>
            </a:r>
            <a:br>
              <a:rPr lang="en-US" sz="1600" b="1" dirty="0">
                <a:solidFill>
                  <a:schemeClr val="accent1"/>
                </a:solidFill>
              </a:rPr>
            </a:br>
            <a:r>
              <a:rPr lang="en-US" sz="1600" b="1" dirty="0">
                <a:solidFill>
                  <a:schemeClr val="accent1"/>
                </a:solidFill>
              </a:rPr>
              <a:t>Learning</a:t>
            </a:r>
          </a:p>
          <a:p>
            <a:r>
              <a:rPr lang="en-US" sz="1600" dirty="0">
                <a:solidFill>
                  <a:srgbClr val="000000"/>
                </a:solidFill>
              </a:rPr>
              <a:t>alpha-Go</a:t>
            </a:r>
          </a:p>
          <a:p>
            <a:endParaRPr lang="en-US" sz="1600" dirty="0"/>
          </a:p>
          <a:p>
            <a:endParaRPr lang="en-US" sz="1600" dirty="0"/>
          </a:p>
          <a:p>
            <a:endParaRPr lang="en-US" sz="1600" dirty="0"/>
          </a:p>
          <a:p>
            <a:r>
              <a:rPr lang="en-US" sz="1600" b="1" dirty="0">
                <a:solidFill>
                  <a:schemeClr val="accent1"/>
                </a:solidFill>
              </a:rPr>
              <a:t>Unsupervised </a:t>
            </a:r>
            <a:br>
              <a:rPr lang="en-US" sz="1600" b="1" dirty="0">
                <a:solidFill>
                  <a:schemeClr val="accent1"/>
                </a:solidFill>
              </a:rPr>
            </a:br>
            <a:r>
              <a:rPr lang="en-US" sz="1600" b="1" dirty="0">
                <a:solidFill>
                  <a:schemeClr val="accent1"/>
                </a:solidFill>
              </a:rPr>
              <a:t>Learning</a:t>
            </a:r>
          </a:p>
          <a:p>
            <a:r>
              <a:rPr lang="en-US" sz="1600" dirty="0">
                <a:solidFill>
                  <a:srgbClr val="000000"/>
                </a:solidFill>
              </a:rPr>
              <a:t>no labels,</a:t>
            </a:r>
            <a:br>
              <a:rPr lang="en-US" sz="1600" dirty="0">
                <a:solidFill>
                  <a:srgbClr val="000000"/>
                </a:solidFill>
              </a:rPr>
            </a:br>
            <a:r>
              <a:rPr lang="en-US" sz="1600" dirty="0">
                <a:solidFill>
                  <a:srgbClr val="000000"/>
                </a:solidFill>
              </a:rPr>
              <a:t>Google Translate</a:t>
            </a:r>
          </a:p>
          <a:p>
            <a:endParaRPr lang="en-US" sz="1600" dirty="0"/>
          </a:p>
          <a:p>
            <a:endParaRPr lang="en-US" sz="1600" dirty="0"/>
          </a:p>
          <a:p>
            <a:endParaRPr lang="en-US" sz="1600" dirty="0"/>
          </a:p>
          <a:p>
            <a:r>
              <a:rPr lang="en-US" sz="1600" b="1" dirty="0">
                <a:solidFill>
                  <a:schemeClr val="accent1"/>
                </a:solidFill>
              </a:rPr>
              <a:t>Supervised </a:t>
            </a:r>
            <a:br>
              <a:rPr lang="en-US" sz="1600" b="1" dirty="0">
                <a:solidFill>
                  <a:schemeClr val="accent1"/>
                </a:solidFill>
              </a:rPr>
            </a:br>
            <a:r>
              <a:rPr lang="en-US" sz="1600" b="1" dirty="0">
                <a:solidFill>
                  <a:schemeClr val="accent1"/>
                </a:solidFill>
              </a:rPr>
              <a:t>Learning</a:t>
            </a:r>
          </a:p>
          <a:p>
            <a:r>
              <a:rPr lang="en-US" sz="1600" dirty="0">
                <a:solidFill>
                  <a:srgbClr val="000000"/>
                </a:solidFill>
              </a:rPr>
              <a:t>labeled data</a:t>
            </a:r>
          </a:p>
        </p:txBody>
      </p:sp>
      <p:sp>
        <p:nvSpPr>
          <p:cNvPr id="18" name="TextBox 17">
            <a:extLst>
              <a:ext uri="{FF2B5EF4-FFF2-40B4-BE49-F238E27FC236}">
                <a16:creationId xmlns:a16="http://schemas.microsoft.com/office/drawing/2014/main" id="{C6BBB060-5A63-124E-8C7F-A7791C6DFE8F}"/>
              </a:ext>
            </a:extLst>
          </p:cNvPr>
          <p:cNvSpPr txBox="1"/>
          <p:nvPr/>
        </p:nvSpPr>
        <p:spPr>
          <a:xfrm>
            <a:off x="8564771" y="1365251"/>
            <a:ext cx="3023484" cy="1077218"/>
          </a:xfrm>
          <a:prstGeom prst="rect">
            <a:avLst/>
          </a:prstGeom>
          <a:noFill/>
        </p:spPr>
        <p:txBody>
          <a:bodyPr wrap="square" rtlCol="0">
            <a:spAutoFit/>
          </a:bodyPr>
          <a:lstStyle/>
          <a:p>
            <a:pPr algn="ctr"/>
            <a:r>
              <a:rPr lang="en-US" sz="1600" dirty="0"/>
              <a:t>Reasoning,</a:t>
            </a:r>
          </a:p>
          <a:p>
            <a:pPr algn="ctr"/>
            <a:r>
              <a:rPr lang="en-US" sz="1600" dirty="0"/>
              <a:t>Inductive &amp; Deductive Logic,</a:t>
            </a:r>
          </a:p>
          <a:p>
            <a:pPr algn="ctr"/>
            <a:r>
              <a:rPr lang="en-US" sz="1600" dirty="0"/>
              <a:t>Knowledge Representation,</a:t>
            </a:r>
          </a:p>
          <a:p>
            <a:pPr algn="ctr"/>
            <a:r>
              <a:rPr lang="en-US" sz="1600" dirty="0"/>
              <a:t>Ontology</a:t>
            </a:r>
          </a:p>
        </p:txBody>
      </p:sp>
      <p:sp>
        <p:nvSpPr>
          <p:cNvPr id="19" name="TextBox 18">
            <a:extLst>
              <a:ext uri="{FF2B5EF4-FFF2-40B4-BE49-F238E27FC236}">
                <a16:creationId xmlns:a16="http://schemas.microsoft.com/office/drawing/2014/main" id="{CB859578-30C8-7942-A617-1BDA09495A2B}"/>
              </a:ext>
            </a:extLst>
          </p:cNvPr>
          <p:cNvSpPr txBox="1"/>
          <p:nvPr/>
        </p:nvSpPr>
        <p:spPr>
          <a:xfrm>
            <a:off x="10663727" y="5220707"/>
            <a:ext cx="1076182" cy="584775"/>
          </a:xfrm>
          <a:prstGeom prst="rect">
            <a:avLst/>
          </a:prstGeom>
          <a:noFill/>
        </p:spPr>
        <p:txBody>
          <a:bodyPr wrap="square" rtlCol="0">
            <a:spAutoFit/>
          </a:bodyPr>
          <a:lstStyle/>
          <a:p>
            <a:r>
              <a:rPr lang="en-US" sz="1600" dirty="0"/>
              <a:t>Vision,</a:t>
            </a:r>
          </a:p>
          <a:p>
            <a:r>
              <a:rPr lang="en-US" sz="1600" dirty="0"/>
              <a:t>Robotics</a:t>
            </a:r>
          </a:p>
        </p:txBody>
      </p:sp>
      <p:sp>
        <p:nvSpPr>
          <p:cNvPr id="20" name="TextBox 19">
            <a:extLst>
              <a:ext uri="{FF2B5EF4-FFF2-40B4-BE49-F238E27FC236}">
                <a16:creationId xmlns:a16="http://schemas.microsoft.com/office/drawing/2014/main" id="{E7EDF6FF-A76E-C24D-B887-2D4B7FE5148B}"/>
              </a:ext>
            </a:extLst>
          </p:cNvPr>
          <p:cNvSpPr txBox="1"/>
          <p:nvPr/>
        </p:nvSpPr>
        <p:spPr>
          <a:xfrm>
            <a:off x="8235307" y="2511409"/>
            <a:ext cx="1633639" cy="830997"/>
          </a:xfrm>
          <a:prstGeom prst="rect">
            <a:avLst/>
          </a:prstGeom>
          <a:noFill/>
        </p:spPr>
        <p:txBody>
          <a:bodyPr wrap="square" rtlCol="0">
            <a:spAutoFit/>
          </a:bodyPr>
          <a:lstStyle/>
          <a:p>
            <a:r>
              <a:rPr lang="en-US" sz="1600" dirty="0"/>
              <a:t>NLP,</a:t>
            </a:r>
          </a:p>
          <a:p>
            <a:r>
              <a:rPr lang="en-US" sz="1600" dirty="0"/>
              <a:t>Extracting Data from Text</a:t>
            </a:r>
          </a:p>
        </p:txBody>
      </p:sp>
      <p:sp>
        <p:nvSpPr>
          <p:cNvPr id="21" name="TextBox 20">
            <a:extLst>
              <a:ext uri="{FF2B5EF4-FFF2-40B4-BE49-F238E27FC236}">
                <a16:creationId xmlns:a16="http://schemas.microsoft.com/office/drawing/2014/main" id="{FBA00C0D-5432-314A-993C-4F17E55C8A3E}"/>
              </a:ext>
            </a:extLst>
          </p:cNvPr>
          <p:cNvSpPr txBox="1"/>
          <p:nvPr/>
        </p:nvSpPr>
        <p:spPr>
          <a:xfrm>
            <a:off x="10088459" y="4155663"/>
            <a:ext cx="1811831" cy="830997"/>
          </a:xfrm>
          <a:prstGeom prst="rect">
            <a:avLst/>
          </a:prstGeom>
          <a:noFill/>
        </p:spPr>
        <p:txBody>
          <a:bodyPr wrap="square" rtlCol="0">
            <a:spAutoFit/>
          </a:bodyPr>
          <a:lstStyle/>
          <a:p>
            <a:r>
              <a:rPr lang="en-US" sz="1600" dirty="0"/>
              <a:t>Fraud Detection, Security,</a:t>
            </a:r>
          </a:p>
          <a:p>
            <a:r>
              <a:rPr lang="en-US" sz="1600" dirty="0"/>
              <a:t>Risk </a:t>
            </a:r>
            <a:r>
              <a:rPr lang="en-US" sz="1600" dirty="0" err="1"/>
              <a:t>Mgmnt</a:t>
            </a:r>
            <a:endParaRPr lang="en-US" sz="1600" dirty="0"/>
          </a:p>
        </p:txBody>
      </p:sp>
      <p:sp>
        <p:nvSpPr>
          <p:cNvPr id="22" name="Down Arrow 21">
            <a:extLst>
              <a:ext uri="{FF2B5EF4-FFF2-40B4-BE49-F238E27FC236}">
                <a16:creationId xmlns:a16="http://schemas.microsoft.com/office/drawing/2014/main" id="{A9F95A87-EC9F-BC42-A086-20CE4ED842FC}"/>
              </a:ext>
            </a:extLst>
          </p:cNvPr>
          <p:cNvSpPr/>
          <p:nvPr/>
        </p:nvSpPr>
        <p:spPr>
          <a:xfrm flipV="1">
            <a:off x="3353156" y="4499790"/>
            <a:ext cx="374461" cy="481373"/>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Down Arrow 22">
            <a:extLst>
              <a:ext uri="{FF2B5EF4-FFF2-40B4-BE49-F238E27FC236}">
                <a16:creationId xmlns:a16="http://schemas.microsoft.com/office/drawing/2014/main" id="{82C9E30F-6369-DC41-BBAE-0500CE2107EF}"/>
              </a:ext>
            </a:extLst>
          </p:cNvPr>
          <p:cNvSpPr/>
          <p:nvPr/>
        </p:nvSpPr>
        <p:spPr>
          <a:xfrm flipV="1">
            <a:off x="3353157" y="3247677"/>
            <a:ext cx="374461" cy="481373"/>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Down Arrow 23">
            <a:extLst>
              <a:ext uri="{FF2B5EF4-FFF2-40B4-BE49-F238E27FC236}">
                <a16:creationId xmlns:a16="http://schemas.microsoft.com/office/drawing/2014/main" id="{6D38400B-3825-844A-B166-B3FFAA444969}"/>
              </a:ext>
            </a:extLst>
          </p:cNvPr>
          <p:cNvSpPr/>
          <p:nvPr/>
        </p:nvSpPr>
        <p:spPr>
          <a:xfrm flipV="1">
            <a:off x="3353157" y="1755832"/>
            <a:ext cx="374461" cy="486007"/>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Down Arrow 24">
            <a:extLst>
              <a:ext uri="{FF2B5EF4-FFF2-40B4-BE49-F238E27FC236}">
                <a16:creationId xmlns:a16="http://schemas.microsoft.com/office/drawing/2014/main" id="{51277682-D01D-474E-A412-49E7C1627C21}"/>
              </a:ext>
            </a:extLst>
          </p:cNvPr>
          <p:cNvSpPr/>
          <p:nvPr/>
        </p:nvSpPr>
        <p:spPr>
          <a:xfrm flipV="1">
            <a:off x="6248187" y="1968994"/>
            <a:ext cx="374461" cy="447355"/>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EE07EE8D-91A6-924C-93B7-8F689402E953}"/>
              </a:ext>
            </a:extLst>
          </p:cNvPr>
          <p:cNvSpPr txBox="1"/>
          <p:nvPr/>
        </p:nvSpPr>
        <p:spPr>
          <a:xfrm>
            <a:off x="8177074" y="3610615"/>
            <a:ext cx="1716778" cy="1077218"/>
          </a:xfrm>
          <a:prstGeom prst="rect">
            <a:avLst/>
          </a:prstGeom>
          <a:noFill/>
        </p:spPr>
        <p:txBody>
          <a:bodyPr wrap="square" rtlCol="0">
            <a:spAutoFit/>
          </a:bodyPr>
          <a:lstStyle/>
          <a:p>
            <a:r>
              <a:rPr lang="en-US" sz="1600" dirty="0"/>
              <a:t>Forecasting,</a:t>
            </a:r>
          </a:p>
          <a:p>
            <a:r>
              <a:rPr lang="en-US" sz="1600" dirty="0"/>
              <a:t>investments,</a:t>
            </a:r>
          </a:p>
          <a:p>
            <a:r>
              <a:rPr lang="en-US" sz="1600" dirty="0"/>
              <a:t>Resource </a:t>
            </a:r>
            <a:r>
              <a:rPr lang="en-US" sz="1600" dirty="0" err="1"/>
              <a:t>Mgmnt</a:t>
            </a:r>
            <a:endParaRPr lang="en-US" sz="1600" dirty="0"/>
          </a:p>
        </p:txBody>
      </p:sp>
      <p:sp>
        <p:nvSpPr>
          <p:cNvPr id="27" name="TextBox 26">
            <a:extLst>
              <a:ext uri="{FF2B5EF4-FFF2-40B4-BE49-F238E27FC236}">
                <a16:creationId xmlns:a16="http://schemas.microsoft.com/office/drawing/2014/main" id="{AE234D70-D666-6545-BE88-BFDFECBF3BD8}"/>
              </a:ext>
            </a:extLst>
          </p:cNvPr>
          <p:cNvSpPr txBox="1"/>
          <p:nvPr/>
        </p:nvSpPr>
        <p:spPr>
          <a:xfrm>
            <a:off x="10319243" y="2752602"/>
            <a:ext cx="1581047" cy="830997"/>
          </a:xfrm>
          <a:prstGeom prst="rect">
            <a:avLst/>
          </a:prstGeom>
          <a:noFill/>
        </p:spPr>
        <p:txBody>
          <a:bodyPr wrap="square" rtlCol="0">
            <a:spAutoFit/>
          </a:bodyPr>
          <a:lstStyle/>
          <a:p>
            <a:r>
              <a:rPr lang="en-US" sz="1600" dirty="0"/>
              <a:t>Chatbots,</a:t>
            </a:r>
          </a:p>
          <a:p>
            <a:r>
              <a:rPr lang="en-US" sz="1600" dirty="0"/>
              <a:t>Conversational</a:t>
            </a:r>
          </a:p>
          <a:p>
            <a:r>
              <a:rPr lang="en-US" sz="1600" dirty="0"/>
              <a:t>interfaces</a:t>
            </a:r>
          </a:p>
        </p:txBody>
      </p:sp>
      <p:sp>
        <p:nvSpPr>
          <p:cNvPr id="28" name="TextBox 27">
            <a:extLst>
              <a:ext uri="{FF2B5EF4-FFF2-40B4-BE49-F238E27FC236}">
                <a16:creationId xmlns:a16="http://schemas.microsoft.com/office/drawing/2014/main" id="{8CACADB6-85F3-4142-88C8-BDAABD70139C}"/>
              </a:ext>
            </a:extLst>
          </p:cNvPr>
          <p:cNvSpPr txBox="1"/>
          <p:nvPr/>
        </p:nvSpPr>
        <p:spPr>
          <a:xfrm>
            <a:off x="659567" y="2809351"/>
            <a:ext cx="707336" cy="338554"/>
          </a:xfrm>
          <a:prstGeom prst="rect">
            <a:avLst/>
          </a:prstGeom>
          <a:noFill/>
        </p:spPr>
        <p:txBody>
          <a:bodyPr wrap="square" rtlCol="0">
            <a:spAutoFit/>
          </a:bodyPr>
          <a:lstStyle/>
          <a:p>
            <a:r>
              <a:rPr lang="en-US" sz="1600" dirty="0"/>
              <a:t>2010</a:t>
            </a:r>
          </a:p>
        </p:txBody>
      </p:sp>
      <p:sp>
        <p:nvSpPr>
          <p:cNvPr id="29" name="TextBox 28">
            <a:extLst>
              <a:ext uri="{FF2B5EF4-FFF2-40B4-BE49-F238E27FC236}">
                <a16:creationId xmlns:a16="http://schemas.microsoft.com/office/drawing/2014/main" id="{C026EF51-112F-134D-924F-69C64B76C589}"/>
              </a:ext>
            </a:extLst>
          </p:cNvPr>
          <p:cNvSpPr txBox="1"/>
          <p:nvPr/>
        </p:nvSpPr>
        <p:spPr>
          <a:xfrm>
            <a:off x="662067" y="1770036"/>
            <a:ext cx="707336" cy="338554"/>
          </a:xfrm>
          <a:prstGeom prst="rect">
            <a:avLst/>
          </a:prstGeom>
          <a:noFill/>
        </p:spPr>
        <p:txBody>
          <a:bodyPr wrap="square" rtlCol="0">
            <a:spAutoFit/>
          </a:bodyPr>
          <a:lstStyle/>
          <a:p>
            <a:r>
              <a:rPr lang="en-US" sz="1600" dirty="0"/>
              <a:t>2015</a:t>
            </a:r>
          </a:p>
        </p:txBody>
      </p:sp>
      <p:sp>
        <p:nvSpPr>
          <p:cNvPr id="30" name="TextBox 29">
            <a:extLst>
              <a:ext uri="{FF2B5EF4-FFF2-40B4-BE49-F238E27FC236}">
                <a16:creationId xmlns:a16="http://schemas.microsoft.com/office/drawing/2014/main" id="{368C99AF-B021-8941-BBFD-FA40B29D6E96}"/>
              </a:ext>
            </a:extLst>
          </p:cNvPr>
          <p:cNvSpPr txBox="1"/>
          <p:nvPr/>
        </p:nvSpPr>
        <p:spPr>
          <a:xfrm>
            <a:off x="662067" y="4887980"/>
            <a:ext cx="707336" cy="338554"/>
          </a:xfrm>
          <a:prstGeom prst="rect">
            <a:avLst/>
          </a:prstGeom>
          <a:noFill/>
        </p:spPr>
        <p:txBody>
          <a:bodyPr wrap="square" rtlCol="0">
            <a:spAutoFit/>
          </a:bodyPr>
          <a:lstStyle/>
          <a:p>
            <a:r>
              <a:rPr lang="en-US" sz="1600" dirty="0"/>
              <a:t>2000</a:t>
            </a:r>
          </a:p>
        </p:txBody>
      </p:sp>
      <p:sp>
        <p:nvSpPr>
          <p:cNvPr id="31" name="TextBox 30">
            <a:extLst>
              <a:ext uri="{FF2B5EF4-FFF2-40B4-BE49-F238E27FC236}">
                <a16:creationId xmlns:a16="http://schemas.microsoft.com/office/drawing/2014/main" id="{6A747879-EBEC-2C48-8D13-ADB6A783E2E1}"/>
              </a:ext>
            </a:extLst>
          </p:cNvPr>
          <p:cNvSpPr txBox="1"/>
          <p:nvPr/>
        </p:nvSpPr>
        <p:spPr>
          <a:xfrm>
            <a:off x="664567" y="3848666"/>
            <a:ext cx="707336" cy="338554"/>
          </a:xfrm>
          <a:prstGeom prst="rect">
            <a:avLst/>
          </a:prstGeom>
          <a:noFill/>
        </p:spPr>
        <p:txBody>
          <a:bodyPr wrap="square" rtlCol="0">
            <a:spAutoFit/>
          </a:bodyPr>
          <a:lstStyle/>
          <a:p>
            <a:r>
              <a:rPr lang="en-US" sz="1600" dirty="0"/>
              <a:t>2005</a:t>
            </a:r>
          </a:p>
        </p:txBody>
      </p:sp>
      <p:sp>
        <p:nvSpPr>
          <p:cNvPr id="32" name="Down Arrow 31">
            <a:extLst>
              <a:ext uri="{FF2B5EF4-FFF2-40B4-BE49-F238E27FC236}">
                <a16:creationId xmlns:a16="http://schemas.microsoft.com/office/drawing/2014/main" id="{68CDAEC3-F507-0743-A89A-51B99CB02909}"/>
              </a:ext>
            </a:extLst>
          </p:cNvPr>
          <p:cNvSpPr/>
          <p:nvPr/>
        </p:nvSpPr>
        <p:spPr>
          <a:xfrm flipV="1">
            <a:off x="6248187" y="3701166"/>
            <a:ext cx="374461" cy="447355"/>
          </a:xfrm>
          <a:prstGeom prst="downArrow">
            <a:avLst/>
          </a:prstGeom>
          <a:solidFill>
            <a:srgbClr val="084CB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32">
            <a:extLst>
              <a:ext uri="{FF2B5EF4-FFF2-40B4-BE49-F238E27FC236}">
                <a16:creationId xmlns:a16="http://schemas.microsoft.com/office/drawing/2014/main" id="{6889C4CE-D9BC-864B-BF1D-F5F476B40833}"/>
              </a:ext>
            </a:extLst>
          </p:cNvPr>
          <p:cNvSpPr txBox="1"/>
          <p:nvPr/>
        </p:nvSpPr>
        <p:spPr>
          <a:xfrm>
            <a:off x="8463025" y="4994577"/>
            <a:ext cx="1716778" cy="584775"/>
          </a:xfrm>
          <a:prstGeom prst="rect">
            <a:avLst/>
          </a:prstGeom>
          <a:noFill/>
        </p:spPr>
        <p:txBody>
          <a:bodyPr wrap="square" rtlCol="0">
            <a:spAutoFit/>
          </a:bodyPr>
          <a:lstStyle/>
          <a:p>
            <a:r>
              <a:rPr lang="en-US" sz="1600" dirty="0"/>
              <a:t>Recommender</a:t>
            </a:r>
          </a:p>
          <a:p>
            <a:r>
              <a:rPr lang="en-US" sz="1600" dirty="0"/>
              <a:t>Systems</a:t>
            </a:r>
          </a:p>
        </p:txBody>
      </p:sp>
      <p:sp>
        <p:nvSpPr>
          <p:cNvPr id="34" name="TextBox 33">
            <a:extLst>
              <a:ext uri="{FF2B5EF4-FFF2-40B4-BE49-F238E27FC236}">
                <a16:creationId xmlns:a16="http://schemas.microsoft.com/office/drawing/2014/main" id="{E66E5D37-1C31-B343-BB76-0BB28508E297}"/>
              </a:ext>
            </a:extLst>
          </p:cNvPr>
          <p:cNvSpPr txBox="1"/>
          <p:nvPr/>
        </p:nvSpPr>
        <p:spPr>
          <a:xfrm>
            <a:off x="664567" y="888122"/>
            <a:ext cx="707336" cy="338554"/>
          </a:xfrm>
          <a:prstGeom prst="rect">
            <a:avLst/>
          </a:prstGeom>
          <a:noFill/>
        </p:spPr>
        <p:txBody>
          <a:bodyPr wrap="square" rtlCol="0">
            <a:spAutoFit/>
          </a:bodyPr>
          <a:lstStyle/>
          <a:p>
            <a:r>
              <a:rPr lang="en-US" sz="1600" dirty="0"/>
              <a:t>Years</a:t>
            </a:r>
          </a:p>
        </p:txBody>
      </p:sp>
    </p:spTree>
    <p:extLst>
      <p:ext uri="{BB962C8B-B14F-4D97-AF65-F5344CB8AC3E}">
        <p14:creationId xmlns:p14="http://schemas.microsoft.com/office/powerpoint/2010/main" val="254997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4" name="Google Shape;131;p19">
            <a:extLst>
              <a:ext uri="{FF2B5EF4-FFF2-40B4-BE49-F238E27FC236}">
                <a16:creationId xmlns:a16="http://schemas.microsoft.com/office/drawing/2014/main" id="{C3CFBAAD-79C4-F04B-83C6-CF40A2E21956}"/>
              </a:ext>
            </a:extLst>
          </p:cNvPr>
          <p:cNvSpPr txBox="1"/>
          <p:nvPr/>
        </p:nvSpPr>
        <p:spPr>
          <a:xfrm>
            <a:off x="2925000" y="135669"/>
            <a:ext cx="9208686" cy="159687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600" dirty="0">
                <a:solidFill>
                  <a:schemeClr val="dk1"/>
                </a:solidFill>
              </a:rPr>
              <a:t>Ray Kurzweil, chief engineer for Google and famous futurist stated that </a:t>
            </a:r>
            <a:r>
              <a:rPr lang="en-US" sz="1600" i="1" dirty="0">
                <a:solidFill>
                  <a:srgbClr val="0070C0"/>
                </a:solidFill>
              </a:rPr>
              <a:t>"... ultimately, AI will benefit us in the same way that previous technologies have. ... My view is not that AI is going to displace us, ... (but) ...  It’s going to enhance us. It does already.”</a:t>
            </a:r>
            <a:endParaRPr sz="1600" i="1" dirty="0">
              <a:solidFill>
                <a:srgbClr val="0070C0"/>
              </a:solidFill>
            </a:endParaRPr>
          </a:p>
        </p:txBody>
      </p:sp>
      <p:pic>
        <p:nvPicPr>
          <p:cNvPr id="5" name="Google Shape;132;p19">
            <a:extLst>
              <a:ext uri="{FF2B5EF4-FFF2-40B4-BE49-F238E27FC236}">
                <a16:creationId xmlns:a16="http://schemas.microsoft.com/office/drawing/2014/main" id="{E2854F9A-48DC-5B43-8D10-9172DEDC68C5}"/>
              </a:ext>
            </a:extLst>
          </p:cNvPr>
          <p:cNvPicPr preferRelativeResize="0"/>
          <p:nvPr/>
        </p:nvPicPr>
        <p:blipFill>
          <a:blip r:embed="rId3" cstate="email">
            <a:alphaModFix/>
            <a:extLst>
              <a:ext uri="{28A0092B-C50C-407E-A947-70E740481C1C}">
                <a14:useLocalDpi xmlns:a14="http://schemas.microsoft.com/office/drawing/2010/main"/>
              </a:ext>
            </a:extLst>
          </a:blip>
          <a:stretch>
            <a:fillRect/>
          </a:stretch>
        </p:blipFill>
        <p:spPr>
          <a:xfrm>
            <a:off x="0" y="0"/>
            <a:ext cx="2838450" cy="2838450"/>
          </a:xfrm>
          <a:prstGeom prst="rect">
            <a:avLst/>
          </a:prstGeom>
          <a:noFill/>
          <a:ln>
            <a:noFill/>
          </a:ln>
        </p:spPr>
      </p:pic>
      <p:sp>
        <p:nvSpPr>
          <p:cNvPr id="6" name="Google Shape;133;p19">
            <a:extLst>
              <a:ext uri="{FF2B5EF4-FFF2-40B4-BE49-F238E27FC236}">
                <a16:creationId xmlns:a16="http://schemas.microsoft.com/office/drawing/2014/main" id="{20D17282-FCA5-1049-9A7C-A0639B79BCAE}"/>
              </a:ext>
            </a:extLst>
          </p:cNvPr>
          <p:cNvSpPr txBox="1"/>
          <p:nvPr/>
        </p:nvSpPr>
        <p:spPr>
          <a:xfrm>
            <a:off x="161742" y="3602317"/>
            <a:ext cx="6278815" cy="159687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600" dirty="0">
                <a:solidFill>
                  <a:schemeClr val="dk1"/>
                </a:solidFill>
              </a:rPr>
              <a:t>Millions of jobs will be "outsourced" to AI. </a:t>
            </a:r>
          </a:p>
          <a:p>
            <a:pPr marL="0" lvl="0" indent="0" algn="l" rtl="0">
              <a:spcBef>
                <a:spcPts val="0"/>
              </a:spcBef>
              <a:spcAft>
                <a:spcPts val="0"/>
              </a:spcAft>
              <a:buClr>
                <a:schemeClr val="dk1"/>
              </a:buClr>
              <a:buSzPts val="1100"/>
              <a:buFont typeface="Arial"/>
              <a:buNone/>
            </a:pPr>
            <a:endParaRPr lang="en-US"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Also you will see new jobs, like "Chief AI Officer", AI departments. </a:t>
            </a:r>
          </a:p>
          <a:p>
            <a:pPr marL="0" lvl="0" indent="0" algn="l" rtl="0">
              <a:spcBef>
                <a:spcPts val="0"/>
              </a:spcBef>
              <a:spcAft>
                <a:spcPts val="0"/>
              </a:spcAft>
              <a:buClr>
                <a:schemeClr val="dk1"/>
              </a:buClr>
              <a:buSzPts val="1100"/>
              <a:buFont typeface="Arial"/>
              <a:buNone/>
            </a:pPr>
            <a:endParaRPr lang="en-US" sz="1600" dirty="0">
              <a:solidFill>
                <a:schemeClr val="dk1"/>
              </a:solidFill>
            </a:endParaRPr>
          </a:p>
          <a:p>
            <a:pPr marL="0" lvl="0" indent="0" algn="l" rtl="0">
              <a:spcBef>
                <a:spcPts val="0"/>
              </a:spcBef>
              <a:spcAft>
                <a:spcPts val="0"/>
              </a:spcAft>
              <a:buClr>
                <a:schemeClr val="dk1"/>
              </a:buClr>
              <a:buSzPts val="1100"/>
              <a:buFont typeface="Arial"/>
              <a:buNone/>
            </a:pPr>
            <a:r>
              <a:rPr lang="en-US" sz="1600" dirty="0">
                <a:solidFill>
                  <a:schemeClr val="dk1"/>
                </a:solidFill>
              </a:rPr>
              <a:t>We already see big shortage in AI specialists. Top AI talent is paid millions of $$.</a:t>
            </a:r>
            <a:endParaRPr sz="1600" dirty="0">
              <a:solidFill>
                <a:schemeClr val="dk1"/>
              </a:solidFill>
            </a:endParaRPr>
          </a:p>
        </p:txBody>
      </p:sp>
      <p:pic>
        <p:nvPicPr>
          <p:cNvPr id="7" name="Picture 6">
            <a:extLst>
              <a:ext uri="{FF2B5EF4-FFF2-40B4-BE49-F238E27FC236}">
                <a16:creationId xmlns:a16="http://schemas.microsoft.com/office/drawing/2014/main" id="{416EF753-6524-4A47-BB82-4F5FFA3E9A9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084217" y="2674571"/>
            <a:ext cx="1676341" cy="3717341"/>
          </a:xfrm>
          <a:prstGeom prst="rect">
            <a:avLst/>
          </a:prstGeom>
        </p:spPr>
      </p:pic>
      <p:pic>
        <p:nvPicPr>
          <p:cNvPr id="8" name="Picture 7">
            <a:extLst>
              <a:ext uri="{FF2B5EF4-FFF2-40B4-BE49-F238E27FC236}">
                <a16:creationId xmlns:a16="http://schemas.microsoft.com/office/drawing/2014/main" id="{9EE0AC33-EAC6-A94F-A562-05EFF34634D1}"/>
              </a:ext>
            </a:extLst>
          </p:cNvPr>
          <p:cNvPicPr>
            <a:picLocks noChangeAspect="1"/>
          </p:cNvPicPr>
          <p:nvPr/>
        </p:nvPicPr>
        <p:blipFill>
          <a:blip r:embed="rId5"/>
          <a:stretch>
            <a:fillRect/>
          </a:stretch>
        </p:blipFill>
        <p:spPr>
          <a:xfrm>
            <a:off x="9240522" y="2674571"/>
            <a:ext cx="2628900" cy="3746500"/>
          </a:xfrm>
          <a:prstGeom prst="rect">
            <a:avLst/>
          </a:prstGeom>
        </p:spPr>
      </p:pic>
      <p:sp>
        <p:nvSpPr>
          <p:cNvPr id="9" name="Google Shape;133;p19">
            <a:extLst>
              <a:ext uri="{FF2B5EF4-FFF2-40B4-BE49-F238E27FC236}">
                <a16:creationId xmlns:a16="http://schemas.microsoft.com/office/drawing/2014/main" id="{C80EF7AB-084A-3943-8BA0-6F751EC1BFEC}"/>
              </a:ext>
            </a:extLst>
          </p:cNvPr>
          <p:cNvSpPr txBox="1"/>
          <p:nvPr/>
        </p:nvSpPr>
        <p:spPr>
          <a:xfrm>
            <a:off x="7308140" y="1969350"/>
            <a:ext cx="4854682" cy="989100"/>
          </a:xfrm>
          <a:prstGeom prst="rect">
            <a:avLst/>
          </a:prstGeom>
          <a:noFill/>
          <a:ln>
            <a:noFill/>
          </a:ln>
        </p:spPr>
        <p:txBody>
          <a:bodyPr spcFirstLastPara="1" wrap="square" lIns="91425" tIns="45700" rIns="91425" bIns="45700" anchor="t" anchorCtr="0">
            <a:noAutofit/>
          </a:bodyPr>
          <a:lstStyle/>
          <a:p>
            <a:pPr>
              <a:buClr>
                <a:schemeClr val="dk1"/>
              </a:buClr>
              <a:buSzPts val="1100"/>
            </a:pPr>
            <a:r>
              <a:rPr lang="en-US" sz="1600" dirty="0">
                <a:solidFill>
                  <a:srgbClr val="0070C0"/>
                </a:solidFill>
              </a:rPr>
              <a:t>You need to get into AI asap to be able to surf the new wave, or this wave will drown you.</a:t>
            </a:r>
          </a:p>
        </p:txBody>
      </p:sp>
      <p:sp>
        <p:nvSpPr>
          <p:cNvPr id="2" name="TextBox 1">
            <a:extLst>
              <a:ext uri="{FF2B5EF4-FFF2-40B4-BE49-F238E27FC236}">
                <a16:creationId xmlns:a16="http://schemas.microsoft.com/office/drawing/2014/main" id="{312458AD-BDD8-7449-9432-D67E41420807}"/>
              </a:ext>
            </a:extLst>
          </p:cNvPr>
          <p:cNvSpPr txBox="1"/>
          <p:nvPr/>
        </p:nvSpPr>
        <p:spPr>
          <a:xfrm>
            <a:off x="630969" y="2838450"/>
            <a:ext cx="1569454" cy="369332"/>
          </a:xfrm>
          <a:prstGeom prst="rect">
            <a:avLst/>
          </a:prstGeom>
          <a:noFill/>
        </p:spPr>
        <p:txBody>
          <a:bodyPr wrap="square" rtlCol="0">
            <a:spAutoFit/>
          </a:bodyPr>
          <a:lstStyle/>
          <a:p>
            <a:r>
              <a:rPr lang="en-US" dirty="0">
                <a:solidFill>
                  <a:schemeClr val="dk1"/>
                </a:solidFill>
              </a:rPr>
              <a:t>Ray Kurzweil</a:t>
            </a:r>
            <a:endParaRPr lang="en-US" dirty="0"/>
          </a:p>
        </p:txBody>
      </p:sp>
    </p:spTree>
    <p:extLst>
      <p:ext uri="{BB962C8B-B14F-4D97-AF65-F5344CB8AC3E}">
        <p14:creationId xmlns:p14="http://schemas.microsoft.com/office/powerpoint/2010/main" val="66668501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4792</TotalTime>
  <Words>5943</Words>
  <Application>Microsoft Macintosh PowerPoint</Application>
  <PresentationFormat>Widescreen</PresentationFormat>
  <Paragraphs>874</Paragraphs>
  <Slides>50</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50</vt:i4>
      </vt:variant>
    </vt:vector>
  </HeadingPairs>
  <TitlesOfParts>
    <vt:vector size="61" baseType="lpstr">
      <vt:lpstr>Arial</vt:lpstr>
      <vt:lpstr>Arial Black</vt:lpstr>
      <vt:lpstr>Arial Rounded MT Bold</vt:lpstr>
      <vt:lpstr>Atten Round New Medium</vt:lpstr>
      <vt:lpstr>Calibri</vt:lpstr>
      <vt:lpstr>Calibri Light</vt:lpstr>
      <vt:lpstr>Menlo</vt:lpstr>
      <vt:lpstr>Segoe UI</vt:lpstr>
      <vt:lpstr>Segoe UI Semibold</vt:lpstr>
      <vt:lpstr>Segoe UI Semilight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Common ML Architecture (migrating data from AWS)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Lev Selector</cp:lastModifiedBy>
  <cp:revision>437</cp:revision>
  <cp:lastPrinted>2021-03-31T21:03:01Z</cp:lastPrinted>
  <dcterms:modified xsi:type="dcterms:W3CDTF">2021-06-15T03:06:26Z</dcterms:modified>
</cp:coreProperties>
</file>